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88163" cy="100203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06CB"/>
    <a:srgbClr val="10019B"/>
    <a:srgbClr val="1203A5"/>
    <a:srgbClr val="4A26EB"/>
    <a:srgbClr val="1F046E"/>
    <a:srgbClr val="A30F00"/>
    <a:srgbClr val="C01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07" d="100"/>
          <a:sy n="107" d="100"/>
        </p:scale>
        <p:origin x="2440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7AEFA0A-6EEA-4E49-9BBB-0CAC71002DE4}" type="datetimeFigureOut">
              <a:rPr kumimoji="1" lang="ja-JP" altLang="en-US" smtClean="0"/>
              <a:pPr/>
              <a:t>2023/4/25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595AE5E-C4FC-4599-88E1-11FF4CA0491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86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5AE5E-C4FC-4599-88E1-11FF4CA0491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04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59184-5681-AB43-B86D-837DECA57B1E}" type="datetimeFigureOut">
              <a:rPr lang="ja-JP" altLang="en-US" smtClean="0"/>
              <a:pPr/>
              <a:t>2023/4/25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19456" y="4627531"/>
            <a:ext cx="6231530" cy="3177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	In this presentation, I will show that a buckled honeycomb lattice can host a boundary-obstructed topological superconductor (BOTS) in the presence of f-wave spin-triplet pairing (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fSTP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). The underlying buckled structure allows for the manipulation of both chemical potential and sublattice potential using a double gate setup. Although a finite sublattice potential can stabilize the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fSTP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 with a possible higher-order band topology; because it also breaks the relevant symmetry, the stability of the corner modes is not guaranteed. Here we show that the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fSTP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 on the honeycomb lattice gives BOTS under nonzero sublattice potential, thus the corner modes can survive as long as the boundary is gapped. </a:t>
            </a:r>
          </a:p>
          <a:p>
            <a:pPr>
              <a:lnSpc>
                <a:spcPct val="120000"/>
              </a:lnSpc>
            </a:pPr>
            <a:endParaRPr lang="en-US" altLang="ja-JP" sz="1400" dirty="0">
              <a:solidFill>
                <a:schemeClr val="bg1">
                  <a:lumMod val="10000"/>
                </a:schemeClr>
              </a:solidFill>
              <a:ea typeface="ヒラギノ丸ゴ ProN W4" panose="020F0400000000000000" pitchFamily="34" charset="-128"/>
              <a:cs typeface="Segoe UI" panose="020B0502040204020203" pitchFamily="34" charset="0"/>
            </a:endParaRPr>
          </a:p>
          <a:p>
            <a:pPr>
              <a:lnSpc>
                <a:spcPct val="120000"/>
              </a:lnSpc>
            </a:pP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Reference:</a:t>
            </a:r>
          </a:p>
          <a:p>
            <a:pPr marL="177800" indent="-177800">
              <a:lnSpc>
                <a:spcPct val="120000"/>
              </a:lnSpc>
            </a:pP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R.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Ghadimi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, S. H.  Lee, and B.-J. Yang, </a:t>
            </a:r>
            <a:r>
              <a:rPr lang="en-US" altLang="ja-JP" sz="1400" dirty="0" err="1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arXiv</a:t>
            </a:r>
            <a:r>
              <a:rPr lang="en-US" altLang="ja-JP" sz="1400" dirty="0">
                <a:solidFill>
                  <a:schemeClr val="bg1">
                    <a:lumMod val="10000"/>
                  </a:schemeClr>
                </a:solidFill>
                <a:ea typeface="ヒラギノ丸ゴ ProN W4" panose="020F0400000000000000" pitchFamily="34" charset="-128"/>
                <a:cs typeface="Segoe UI" panose="020B0502040204020203" pitchFamily="34" charset="0"/>
              </a:rPr>
              <a:t>: 2302.13476.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72023" y="1568293"/>
            <a:ext cx="4889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日時：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 5</a:t>
            </a:r>
            <a:r>
              <a:rPr kumimoji="1"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２２</a:t>
            </a:r>
            <a:r>
              <a:rPr kumimoji="1"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日（月）</a:t>
            </a:r>
            <a:r>
              <a:rPr kumimoji="1"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16:00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 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– 17:00</a:t>
            </a:r>
            <a:endParaRPr kumimoji="1" lang="en-US" altLang="ja-JP" sz="1600" b="1" dirty="0">
              <a:latin typeface="HG丸ｺﾞｼｯｸM-PRO" pitchFamily="50" charset="-128"/>
              <a:ea typeface="HG丸ｺﾞｼｯｸM-PRO" pitchFamily="50" charset="-128"/>
              <a:cs typeface="Times"/>
            </a:endParaRPr>
          </a:p>
          <a:p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場所：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葛飾キャンパス研究棟８Ｆ第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セミナー室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9134" y="2256631"/>
            <a:ext cx="663448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Speaker</a:t>
            </a:r>
            <a:r>
              <a:rPr lang="ja-JP" altLang="en-US" sz="1600" dirty="0">
                <a:latin typeface="Segoe UI" panose="020B0502040204020203" pitchFamily="34" charset="0"/>
                <a:ea typeface="HG丸ｺﾞｼｯｸM-PRO" pitchFamily="50" charset="-128"/>
                <a:cs typeface="Segoe UI" panose="020B0502040204020203" pitchFamily="34" charset="0"/>
              </a:rPr>
              <a:t>：</a:t>
            </a:r>
            <a:r>
              <a:rPr lang="en-US" altLang="ja-JP" sz="1600" b="1" dirty="0">
                <a:latin typeface="Arial" panose="020B0604020202020204" pitchFamily="34" charset="0"/>
                <a:ea typeface="HG丸ｺﾞｼｯｸM-PRO" pitchFamily="50" charset="-128"/>
                <a:cs typeface="Arial" panose="020B0604020202020204" pitchFamily="34" charset="0"/>
              </a:rPr>
              <a:t>Dr. </a:t>
            </a:r>
            <a:r>
              <a:rPr lang="en-US" altLang="ja-JP" sz="1600" b="1" dirty="0" err="1">
                <a:latin typeface="Arial" panose="020B0604020202020204" pitchFamily="34" charset="0"/>
                <a:ea typeface="HG丸ｺﾞｼｯｸM-PRO" pitchFamily="50" charset="-128"/>
                <a:cs typeface="Arial" panose="020B0604020202020204" pitchFamily="34" charset="0"/>
              </a:rPr>
              <a:t>Rasoul</a:t>
            </a:r>
            <a:r>
              <a:rPr lang="en-US" altLang="ja-JP" sz="1600" b="1" dirty="0">
                <a:latin typeface="Arial" panose="020B0604020202020204" pitchFamily="34" charset="0"/>
                <a:ea typeface="HG丸ｺﾞｼｯｸM-PRO" pitchFamily="50" charset="-128"/>
                <a:cs typeface="Arial" panose="020B0604020202020204" pitchFamily="34" charset="0"/>
              </a:rPr>
              <a:t> </a:t>
            </a:r>
            <a:r>
              <a:rPr lang="en-US" altLang="ja-JP" sz="1600" b="1" dirty="0" err="1">
                <a:latin typeface="Arial" panose="020B0604020202020204" pitchFamily="34" charset="0"/>
                <a:ea typeface="HG丸ｺﾞｼｯｸM-PRO" pitchFamily="50" charset="-128"/>
                <a:cs typeface="Arial" panose="020B0604020202020204" pitchFamily="34" charset="0"/>
              </a:rPr>
              <a:t>Ghadimi</a:t>
            </a:r>
            <a:endParaRPr lang="en-US" altLang="ja-JP" sz="1600" dirty="0">
              <a:latin typeface="Arial" panose="020B060402020202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marL="898525" indent="-898525"/>
            <a:endParaRPr lang="en-US" altLang="ja-JP" sz="16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marL="898525" indent="-898525"/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Affiliation</a:t>
            </a:r>
            <a:r>
              <a:rPr lang="en-US" altLang="ja-JP" sz="1600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: </a:t>
            </a:r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Center for Correlated Electron Systems, Institute for Basic Science, and Department of Physics and Astronomy, Seoul National University, KOREA</a:t>
            </a:r>
            <a:endParaRPr lang="en-US" altLang="ja-JP" sz="1500" b="1" dirty="0"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0020" y="3580070"/>
            <a:ext cx="6633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indent="-628650"/>
            <a:r>
              <a:rPr lang="en-US" altLang="ja-JP" sz="1600" b="1" dirty="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Title</a:t>
            </a:r>
            <a:r>
              <a:rPr lang="ja-JP" altLang="en-US" sz="1600" dirty="0">
                <a:latin typeface="Segoe UI" panose="020B0502040204020203" pitchFamily="34" charset="0"/>
                <a:ea typeface="HG丸ｺﾞｼｯｸM-PRO" pitchFamily="50" charset="-128"/>
                <a:cs typeface="Segoe UI" panose="020B0502040204020203" pitchFamily="34" charset="0"/>
              </a:rPr>
              <a:t>：</a:t>
            </a:r>
            <a:r>
              <a:rPr lang="en-US" altLang="ja-JP" sz="1600" b="1" dirty="0">
                <a:latin typeface="Segoe UI" panose="020B0502040204020203" pitchFamily="34" charset="0"/>
                <a:ea typeface="HG丸ｺﾞｼｯｸM-PRO" pitchFamily="50" charset="-128"/>
                <a:cs typeface="Segoe UI" panose="020B0502040204020203" pitchFamily="34" charset="0"/>
              </a:rPr>
              <a:t>Boundary obstructed topological superconductor in buckled honeycomb lattice under perpendicular electric field</a:t>
            </a:r>
            <a:endParaRPr lang="ja-JP" altLang="ja-JP" sz="1600" b="1" dirty="0">
              <a:latin typeface="Arial" panose="020B0604020202020204" pitchFamily="34" charset="0"/>
              <a:ea typeface="Hiragino Maru Gothic ProN W4" charset="-128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9134" y="4350532"/>
            <a:ext cx="12008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HG丸ｺﾞｼｯｸM-PRO" pitchFamily="50" charset="-128"/>
                <a:ea typeface="HG丸ｺﾞｼｯｸM-PRO" pitchFamily="50" charset="-128"/>
              </a:rPr>
              <a:t>Abstract</a:t>
            </a:r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endParaRPr kumimoji="1" lang="ja-JP" altLang="en-US" sz="1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0" y="1467931"/>
            <a:ext cx="6857999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rgbClr val="FFFFFF"/>
                </a:solidFill>
              </a:rPr>
              <a:t>　　　</a:t>
            </a:r>
            <a:endParaRPr lang="ja-JP" altLang="en-US" sz="3600" dirty="0">
              <a:solidFill>
                <a:srgbClr val="FFFFFF"/>
              </a:solidFill>
              <a:latin typeface="Times"/>
              <a:cs typeface="Times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0" y="760539"/>
            <a:ext cx="6857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第</a:t>
            </a:r>
            <a:r>
              <a:rPr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２</a:t>
            </a:r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回</a:t>
            </a:r>
            <a:r>
              <a:rPr lang="ja-JP" altLang="en-US" sz="400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kumimoji="1" lang="ja-JP" altLang="en-US" sz="4000" dirty="0">
                <a:latin typeface="HG丸ｺﾞｼｯｸM-PRO" pitchFamily="50" charset="-128"/>
                <a:ea typeface="HG丸ｺﾞｼｯｸM-PRO" pitchFamily="50" charset="-128"/>
              </a:rPr>
              <a:t>物理工学科セミナー</a:t>
            </a:r>
          </a:p>
        </p:txBody>
      </p:sp>
      <p:pic>
        <p:nvPicPr>
          <p:cNvPr id="1026" name="Picture 2" descr="D:\ysumino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938"/>
            <a:ext cx="2367504" cy="648814"/>
          </a:xfrm>
          <a:prstGeom prst="rect">
            <a:avLst/>
          </a:prstGeom>
          <a:noFill/>
        </p:spPr>
      </p:pic>
      <p:sp>
        <p:nvSpPr>
          <p:cNvPr id="15" name="テキスト ボックス 14"/>
          <p:cNvSpPr txBox="1"/>
          <p:nvPr/>
        </p:nvSpPr>
        <p:spPr>
          <a:xfrm>
            <a:off x="4999948" y="8383461"/>
            <a:ext cx="14510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世話人：</a:t>
            </a:r>
            <a:r>
              <a:rPr lang="ja-JP" altLang="en-US" sz="1200" b="1" dirty="0"/>
              <a:t>遠山 貴巳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1466</TotalTime>
  <Words>220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Hiragino Maru Gothic ProN W4</vt:lpstr>
      <vt:lpstr>ＭＳ Ｐゴシック</vt:lpstr>
      <vt:lpstr>ヒラギノ丸ゴ ProN W4</vt:lpstr>
      <vt:lpstr>Arial</vt:lpstr>
      <vt:lpstr>Calibri</vt:lpstr>
      <vt:lpstr>Segoe UI</vt:lpstr>
      <vt:lpstr>Times</vt:lpstr>
      <vt:lpstr>Office テーマ</vt:lpstr>
      <vt:lpstr>PowerPoint プレゼンテーション</vt:lpstr>
    </vt:vector>
  </TitlesOfParts>
  <Company>東京理科大学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住野豊</dc:creator>
  <cp:lastModifiedBy>Takami Tohyama</cp:lastModifiedBy>
  <cp:revision>224</cp:revision>
  <cp:lastPrinted>2011-05-23T09:25:47Z</cp:lastPrinted>
  <dcterms:created xsi:type="dcterms:W3CDTF">2011-06-28T08:58:10Z</dcterms:created>
  <dcterms:modified xsi:type="dcterms:W3CDTF">2023-04-25T10:00:05Z</dcterms:modified>
</cp:coreProperties>
</file>