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79" d="100"/>
          <a:sy n="79" d="100"/>
        </p:scale>
        <p:origin x="960" y="8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2023/8/23</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a:t>
            </a:fld>
            <a:endParaRPr kumimoji="1" lang="ja-JP" altLang="en-US"/>
          </a:p>
        </p:txBody>
      </p:sp>
    </p:spTree>
    <p:extLst>
      <p:ext uri="{BB962C8B-B14F-4D97-AF65-F5344CB8AC3E}">
        <p14:creationId xmlns:p14="http://schemas.microsoft.com/office/powerpoint/2010/main"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extLst>
      <p:ext uri="{BB962C8B-B14F-4D97-AF65-F5344CB8AC3E}">
        <p14:creationId xmlns:p14="http://schemas.microsoft.com/office/powerpoint/2010/main" val="343804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2023/8/23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2023/8/23</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69205" y="4205593"/>
            <a:ext cx="6519588" cy="4388381"/>
          </a:xfrm>
          <a:prstGeom prst="rect">
            <a:avLst/>
          </a:prstGeom>
        </p:spPr>
        <p:txBody>
          <a:bodyPr wrap="square">
            <a:spAutoFit/>
          </a:bodyPr>
          <a:lstStyle/>
          <a:p>
            <a:pPr>
              <a:lnSpc>
                <a:spcPts val="2500"/>
              </a:lnSpc>
            </a:pPr>
            <a:r>
              <a:rPr lang="ja-JP" altLang="en-US" sz="1400" dirty="0">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　</a:t>
            </a:r>
            <a:r>
              <a:rPr lang="en-US" altLang="ja-JP" dirty="0"/>
              <a:t> </a:t>
            </a:r>
            <a:r>
              <a:rPr lang="en-US" altLang="ja-JP" sz="1600" dirty="0">
                <a:latin typeface="メイリオ" panose="020B0604030504040204" pitchFamily="50" charset="-128"/>
                <a:ea typeface="メイリオ" panose="020B0604030504040204" pitchFamily="50" charset="-128"/>
              </a:rPr>
              <a:t>UTe</a:t>
            </a:r>
            <a:r>
              <a:rPr lang="en-US" altLang="ja-JP" sz="1600" baseline="-25000" dirty="0">
                <a:latin typeface="メイリオ" panose="020B0604030504040204" pitchFamily="50" charset="-128"/>
                <a:ea typeface="メイリオ" panose="020B0604030504040204" pitchFamily="50" charset="-128"/>
              </a:rPr>
              <a:t>2</a:t>
            </a:r>
            <a:r>
              <a:rPr lang="ja-JP" altLang="ja-JP" sz="1600" dirty="0">
                <a:latin typeface="メイリオ" panose="020B0604030504040204" pitchFamily="50" charset="-128"/>
                <a:ea typeface="メイリオ" panose="020B0604030504040204" pitchFamily="50" charset="-128"/>
              </a:rPr>
              <a:t>はトリプレット超伝導候補物質であり、世界各国で理論・実験ともに精力的に研究されている</a:t>
            </a:r>
            <a:r>
              <a:rPr lang="en-US" altLang="ja-JP" sz="1600" dirty="0">
                <a:latin typeface="メイリオ" panose="020B0604030504040204" pitchFamily="50" charset="-128"/>
                <a:ea typeface="メイリオ" panose="020B0604030504040204" pitchFamily="50" charset="-128"/>
              </a:rPr>
              <a:t> [1]</a:t>
            </a:r>
            <a:r>
              <a:rPr lang="ja-JP" altLang="ja-JP" sz="1600" dirty="0" err="1">
                <a:latin typeface="メイリオ" panose="020B0604030504040204" pitchFamily="50" charset="-128"/>
                <a:ea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rPr>
              <a:t>ウラン化合物トリプレット超伝導候補物質の多くはトリプレット超伝導と強磁性秩序がミクロに共存しており、強磁性相互作用の重要性が考え</a:t>
            </a:r>
            <a:r>
              <a:rPr lang="ja-JP" altLang="en-US" sz="1600" dirty="0">
                <a:latin typeface="メイリオ" panose="020B0604030504040204" pitchFamily="50" charset="-128"/>
                <a:ea typeface="メイリオ" panose="020B0604030504040204" pitchFamily="50" charset="-128"/>
              </a:rPr>
              <a:t>ら</a:t>
            </a:r>
            <a:r>
              <a:rPr lang="ja-JP" altLang="ja-JP" sz="1600" dirty="0">
                <a:latin typeface="メイリオ" panose="020B0604030504040204" pitchFamily="50" charset="-128"/>
                <a:ea typeface="メイリオ" panose="020B0604030504040204" pitchFamily="50" charset="-128"/>
              </a:rPr>
              <a:t>れている</a:t>
            </a:r>
            <a:r>
              <a:rPr lang="en-US" altLang="ja-JP" sz="1600" dirty="0">
                <a:latin typeface="メイリオ" panose="020B0604030504040204" pitchFamily="50" charset="-128"/>
                <a:ea typeface="メイリオ" panose="020B0604030504040204" pitchFamily="50" charset="-128"/>
              </a:rPr>
              <a:t> [2]</a:t>
            </a:r>
            <a:r>
              <a:rPr lang="ja-JP" altLang="ja-JP" sz="1600" dirty="0" err="1">
                <a:latin typeface="メイリオ" panose="020B0604030504040204" pitchFamily="50" charset="-128"/>
                <a:ea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rPr>
              <a:t>一方、</a:t>
            </a:r>
            <a:r>
              <a:rPr lang="en-US" altLang="ja-JP" sz="1600" dirty="0">
                <a:latin typeface="メイリオ" panose="020B0604030504040204" pitchFamily="50" charset="-128"/>
                <a:ea typeface="メイリオ" panose="020B0604030504040204" pitchFamily="50" charset="-128"/>
              </a:rPr>
              <a:t>UTe</a:t>
            </a:r>
            <a:r>
              <a:rPr lang="en-US" altLang="ja-JP" sz="1600" baseline="-25000" dirty="0">
                <a:latin typeface="メイリオ" panose="020B0604030504040204" pitchFamily="50" charset="-128"/>
                <a:ea typeface="メイリオ" panose="020B0604030504040204" pitchFamily="50" charset="-128"/>
              </a:rPr>
              <a:t>2</a:t>
            </a:r>
            <a:r>
              <a:rPr lang="ja-JP" altLang="ja-JP" sz="1600" dirty="0" err="1">
                <a:latin typeface="メイリオ" panose="020B0604030504040204" pitchFamily="50" charset="-128"/>
                <a:ea typeface="メイリオ" panose="020B0604030504040204" pitchFamily="50" charset="-128"/>
              </a:rPr>
              <a:t>は強</a:t>
            </a:r>
            <a:r>
              <a:rPr lang="ja-JP" altLang="ja-JP" sz="1600" dirty="0">
                <a:latin typeface="メイリオ" panose="020B0604030504040204" pitchFamily="50" charset="-128"/>
                <a:ea typeface="メイリオ" panose="020B0604030504040204" pitchFamily="50" charset="-128"/>
              </a:rPr>
              <a:t>磁性秩序を持たず、常圧からスピン間に反強磁性相互作用が存在することが明らかになっている。さらに、圧力下では反強磁性秩序と考えられる磁気秩序相が存在し、他のウラン化合物トリプレット超伝導候補物質とは一線を画している。</a:t>
            </a:r>
          </a:p>
          <a:p>
            <a:pPr>
              <a:lnSpc>
                <a:spcPts val="2500"/>
              </a:lnSpc>
            </a:pPr>
            <a:r>
              <a:rPr lang="ja-JP" altLang="ja-JP" sz="1600" dirty="0">
                <a:latin typeface="メイリオ" panose="020B0604030504040204" pitchFamily="50" charset="-128"/>
                <a:ea typeface="メイリオ" panose="020B0604030504040204" pitchFamily="50" charset="-128"/>
              </a:rPr>
              <a:t>　本講演では</a:t>
            </a:r>
            <a:r>
              <a:rPr lang="en-US" altLang="ja-JP" sz="1600" dirty="0">
                <a:latin typeface="メイリオ" panose="020B0604030504040204" pitchFamily="50" charset="-128"/>
                <a:ea typeface="メイリオ" panose="020B0604030504040204" pitchFamily="50" charset="-128"/>
              </a:rPr>
              <a:t>UTe</a:t>
            </a:r>
            <a:r>
              <a:rPr lang="en-US" altLang="ja-JP" sz="1600" baseline="-25000" dirty="0">
                <a:latin typeface="メイリオ" panose="020B0604030504040204" pitchFamily="50" charset="-128"/>
                <a:ea typeface="メイリオ" panose="020B0604030504040204" pitchFamily="50" charset="-128"/>
              </a:rPr>
              <a:t>2</a:t>
            </a:r>
            <a:r>
              <a:rPr lang="ja-JP" altLang="ja-JP" sz="1600" dirty="0">
                <a:latin typeface="メイリオ" panose="020B0604030504040204" pitchFamily="50" charset="-128"/>
                <a:ea typeface="メイリオ" panose="020B0604030504040204" pitchFamily="50" charset="-128"/>
              </a:rPr>
              <a:t>に対して行った圧力下の</a:t>
            </a:r>
            <a:r>
              <a:rPr lang="en-US" altLang="ja-JP" sz="1600" baseline="30000" dirty="0">
                <a:latin typeface="メイリオ" panose="020B0604030504040204" pitchFamily="50" charset="-128"/>
                <a:ea typeface="メイリオ" panose="020B0604030504040204" pitchFamily="50" charset="-128"/>
              </a:rPr>
              <a:t>125</a:t>
            </a:r>
            <a:r>
              <a:rPr lang="en-US" altLang="ja-JP" sz="1600" dirty="0">
                <a:latin typeface="メイリオ" panose="020B0604030504040204" pitchFamily="50" charset="-128"/>
                <a:ea typeface="メイリオ" panose="020B0604030504040204" pitchFamily="50" charset="-128"/>
              </a:rPr>
              <a:t>Te</a:t>
            </a:r>
            <a:r>
              <a:rPr lang="ja-JP" altLang="ja-JP" sz="1600" dirty="0">
                <a:latin typeface="メイリオ" panose="020B0604030504040204" pitchFamily="50" charset="-128"/>
                <a:ea typeface="メイリオ" panose="020B0604030504040204" pitchFamily="50" charset="-128"/>
              </a:rPr>
              <a:t>核の核磁気共鳴</a:t>
            </a:r>
            <a:r>
              <a:rPr lang="en-US" altLang="ja-JP" sz="1600" dirty="0">
                <a:latin typeface="メイリオ" panose="020B0604030504040204" pitchFamily="50" charset="-128"/>
                <a:ea typeface="メイリオ" panose="020B0604030504040204" pitchFamily="50" charset="-128"/>
              </a:rPr>
              <a:t>(NMR)</a:t>
            </a:r>
            <a:r>
              <a:rPr lang="ja-JP" altLang="ja-JP" sz="1600" dirty="0">
                <a:latin typeface="メイリオ" panose="020B0604030504040204" pitchFamily="50" charset="-128"/>
                <a:ea typeface="メイリオ" panose="020B0604030504040204" pitchFamily="50" charset="-128"/>
              </a:rPr>
              <a:t>測定の結果から、反強磁性秩序の性質、起源について議論する。加えて常圧下と圧力下の磁性の関係についても議論する。</a:t>
            </a:r>
          </a:p>
          <a:p>
            <a:r>
              <a:rPr lang="en-US" altLang="ja-JP" dirty="0"/>
              <a:t> </a:t>
            </a:r>
            <a:endParaRPr lang="ja-JP" altLang="ja-JP" dirty="0"/>
          </a:p>
          <a:p>
            <a:r>
              <a:rPr lang="en-US" altLang="ja-JP" sz="1600" dirty="0"/>
              <a:t>[1] Review paper: D. Aoki et al, J. Phys.: </a:t>
            </a:r>
            <a:r>
              <a:rPr lang="en-US" altLang="ja-JP" sz="1600" dirty="0" err="1"/>
              <a:t>Condens</a:t>
            </a:r>
            <a:r>
              <a:rPr lang="en-US" altLang="ja-JP" sz="1600" dirty="0"/>
              <a:t>. Matter 34 243002 (2022).</a:t>
            </a:r>
            <a:endParaRPr lang="ja-JP" altLang="ja-JP" sz="1600" dirty="0"/>
          </a:p>
          <a:p>
            <a:r>
              <a:rPr lang="en-US" altLang="ja-JP" sz="1600" dirty="0"/>
              <a:t>[2] Review paper: D. Aoki et al., J. Phys. Soc. </a:t>
            </a:r>
            <a:r>
              <a:rPr lang="en-US" altLang="ja-JP" sz="1600" dirty="0" err="1"/>
              <a:t>Jpn</a:t>
            </a:r>
            <a:r>
              <a:rPr lang="en-US" altLang="ja-JP" sz="1600" dirty="0"/>
              <a:t>. 88, 022001 (2019).</a:t>
            </a:r>
            <a:endParaRPr lang="ja-JP" altLang="ja-JP" sz="1600" dirty="0"/>
          </a:p>
        </p:txBody>
      </p:sp>
      <p:sp>
        <p:nvSpPr>
          <p:cNvPr id="10" name="テキスト ボックス 9"/>
          <p:cNvSpPr txBox="1"/>
          <p:nvPr/>
        </p:nvSpPr>
        <p:spPr>
          <a:xfrm>
            <a:off x="1472023" y="1568293"/>
            <a:ext cx="4889866" cy="584775"/>
          </a:xfrm>
          <a:prstGeom prst="rect">
            <a:avLst/>
          </a:prstGeom>
          <a:noFill/>
        </p:spPr>
        <p:txBody>
          <a:bodyPr wrap="square" rtlCol="0">
            <a:spAutoFit/>
          </a:bodyPr>
          <a:lstStyle/>
          <a:p>
            <a:r>
              <a:rPr lang="ja-JP" altLang="en-US" sz="1600" b="1" dirty="0">
                <a:latin typeface="HG丸ｺﾞｼｯｸM-PRO" pitchFamily="50" charset="-128"/>
                <a:ea typeface="HG丸ｺﾞｼｯｸM-PRO" pitchFamily="50" charset="-128"/>
                <a:cs typeface="Times"/>
              </a:rPr>
              <a:t>日時：</a:t>
            </a:r>
            <a:r>
              <a:rPr lang="en-US" altLang="ja-JP" sz="1600" b="1" dirty="0">
                <a:latin typeface="HG丸ｺﾞｼｯｸM-PRO" pitchFamily="50" charset="-128"/>
                <a:ea typeface="HG丸ｺﾞｼｯｸM-PRO" pitchFamily="50" charset="-128"/>
                <a:cs typeface="Times"/>
              </a:rPr>
              <a:t> </a:t>
            </a:r>
            <a:r>
              <a:rPr lang="ja-JP" altLang="en-US" sz="1600" b="1" dirty="0">
                <a:latin typeface="HG丸ｺﾞｼｯｸM-PRO" pitchFamily="50" charset="-128"/>
                <a:ea typeface="HG丸ｺﾞｼｯｸM-PRO" pitchFamily="50" charset="-128"/>
                <a:cs typeface="Times"/>
              </a:rPr>
              <a:t>９</a:t>
            </a:r>
            <a:r>
              <a:rPr kumimoji="1" lang="ja-JP" altLang="en-US" sz="1600" b="1" dirty="0">
                <a:latin typeface="HG丸ｺﾞｼｯｸM-PRO" pitchFamily="50" charset="-128"/>
                <a:ea typeface="HG丸ｺﾞｼｯｸM-PRO" pitchFamily="50" charset="-128"/>
              </a:rPr>
              <a:t>月</a:t>
            </a:r>
            <a:r>
              <a:rPr kumimoji="1" lang="en-US" altLang="ja-JP" sz="1600" b="1" dirty="0">
                <a:latin typeface="HG丸ｺﾞｼｯｸM-PRO" pitchFamily="50" charset="-128"/>
                <a:ea typeface="HG丸ｺﾞｼｯｸM-PRO" pitchFamily="50" charset="-128"/>
              </a:rPr>
              <a:t>1</a:t>
            </a:r>
            <a:r>
              <a:rPr kumimoji="1" lang="ja-JP" altLang="en-US" sz="1600" b="1" dirty="0">
                <a:latin typeface="HG丸ｺﾞｼｯｸM-PRO" pitchFamily="50" charset="-128"/>
                <a:ea typeface="HG丸ｺﾞｼｯｸM-PRO" pitchFamily="50" charset="-128"/>
              </a:rPr>
              <a:t>日（</a:t>
            </a:r>
            <a:r>
              <a:rPr lang="ja-JP" altLang="en-US" sz="1600" b="1" dirty="0">
                <a:latin typeface="HG丸ｺﾞｼｯｸM-PRO" pitchFamily="50" charset="-128"/>
                <a:ea typeface="HG丸ｺﾞｼｯｸM-PRO" pitchFamily="50" charset="-128"/>
              </a:rPr>
              <a:t>金</a:t>
            </a:r>
            <a:r>
              <a:rPr kumimoji="1" lang="ja-JP" altLang="en-US" sz="1600" b="1" dirty="0">
                <a:latin typeface="HG丸ｺﾞｼｯｸM-PRO" pitchFamily="50" charset="-128"/>
                <a:ea typeface="HG丸ｺﾞｼｯｸM-PRO" pitchFamily="50" charset="-128"/>
              </a:rPr>
              <a:t>）</a:t>
            </a:r>
            <a:r>
              <a:rPr kumimoji="1" lang="en-US" altLang="ja-JP" sz="1600" b="1" dirty="0">
                <a:latin typeface="HG丸ｺﾞｼｯｸM-PRO" pitchFamily="50" charset="-128"/>
                <a:ea typeface="HG丸ｺﾞｼｯｸM-PRO" pitchFamily="50" charset="-128"/>
              </a:rPr>
              <a:t> </a:t>
            </a:r>
            <a:r>
              <a:rPr lang="en-US" altLang="ja-JP" sz="1600" b="1" dirty="0">
                <a:latin typeface="HG丸ｺﾞｼｯｸM-PRO" pitchFamily="50" charset="-128"/>
                <a:ea typeface="HG丸ｺﾞｼｯｸM-PRO" pitchFamily="50" charset="-128"/>
                <a:cs typeface="Times"/>
              </a:rPr>
              <a:t>16:00</a:t>
            </a:r>
            <a:r>
              <a:rPr lang="ja-JP" altLang="en-US" sz="1600" b="1" dirty="0">
                <a:latin typeface="HG丸ｺﾞｼｯｸM-PRO" pitchFamily="50" charset="-128"/>
                <a:ea typeface="HG丸ｺﾞｼｯｸM-PRO" pitchFamily="50" charset="-128"/>
                <a:cs typeface="Times"/>
              </a:rPr>
              <a:t> </a:t>
            </a:r>
            <a:r>
              <a:rPr lang="en-US" altLang="ja-JP" sz="1600" b="1" dirty="0">
                <a:latin typeface="HG丸ｺﾞｼｯｸM-PRO" pitchFamily="50" charset="-128"/>
                <a:ea typeface="HG丸ｺﾞｼｯｸM-PRO" pitchFamily="50" charset="-128"/>
                <a:cs typeface="Times"/>
              </a:rPr>
              <a:t>– 17:00</a:t>
            </a:r>
            <a:endParaRPr kumimoji="1" lang="en-US" altLang="ja-JP" sz="1600" b="1" dirty="0">
              <a:latin typeface="HG丸ｺﾞｼｯｸM-PRO" pitchFamily="50" charset="-128"/>
              <a:ea typeface="HG丸ｺﾞｼｯｸM-PRO" pitchFamily="50" charset="-128"/>
              <a:cs typeface="Times"/>
            </a:endParaRPr>
          </a:p>
          <a:p>
            <a:r>
              <a:rPr lang="ja-JP" altLang="en-US" sz="1600" b="1" dirty="0">
                <a:latin typeface="HG丸ｺﾞｼｯｸM-PRO" pitchFamily="50" charset="-128"/>
                <a:ea typeface="HG丸ｺﾞｼｯｸM-PRO" pitchFamily="50" charset="-128"/>
                <a:cs typeface="Times"/>
              </a:rPr>
              <a:t>場所：</a:t>
            </a:r>
            <a:r>
              <a:rPr lang="ja-JP" altLang="en-US" sz="1600" b="1" dirty="0">
                <a:latin typeface="HG丸ｺﾞｼｯｸM-PRO" pitchFamily="50" charset="-128"/>
                <a:ea typeface="HG丸ｺﾞｼｯｸM-PRO" pitchFamily="50" charset="-128"/>
              </a:rPr>
              <a:t>葛飾キャンパス研究棟８Ｆ第</a:t>
            </a:r>
            <a:r>
              <a:rPr lang="en-US" altLang="ja-JP" sz="1600" b="1" dirty="0">
                <a:latin typeface="HG丸ｺﾞｼｯｸM-PRO" pitchFamily="50" charset="-128"/>
                <a:ea typeface="HG丸ｺﾞｼｯｸM-PRO" pitchFamily="50" charset="-128"/>
              </a:rPr>
              <a:t>1</a:t>
            </a:r>
            <a:r>
              <a:rPr lang="ja-JP" altLang="en-US" sz="1600" b="1" dirty="0">
                <a:latin typeface="HG丸ｺﾞｼｯｸM-PRO" pitchFamily="50" charset="-128"/>
                <a:ea typeface="HG丸ｺﾞｼｯｸM-PRO" pitchFamily="50" charset="-128"/>
              </a:rPr>
              <a:t>セミナー室</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69135" y="2256631"/>
            <a:ext cx="5589458" cy="830997"/>
          </a:xfrm>
          <a:prstGeom prst="rect">
            <a:avLst/>
          </a:prstGeom>
          <a:noFill/>
        </p:spPr>
        <p:txBody>
          <a:bodyPr wrap="square" rtlCol="0">
            <a:spAutoFit/>
          </a:bodyPr>
          <a:lstStyle/>
          <a:p>
            <a:r>
              <a:rPr lang="en-US" altLang="ja-JP" sz="1600" b="1" dirty="0">
                <a:latin typeface="メイリオ" panose="020B0604030504040204" pitchFamily="50" charset="-128"/>
                <a:ea typeface="メイリオ" panose="020B0604030504040204" pitchFamily="50" charset="-128"/>
              </a:rPr>
              <a:t>Speaker </a:t>
            </a:r>
            <a:r>
              <a:rPr lang="ja-JP" altLang="en-US" sz="1600" dirty="0">
                <a:latin typeface="メイリオ" panose="020B0604030504040204" pitchFamily="50" charset="-128"/>
                <a:ea typeface="メイリオ" panose="020B0604030504040204" pitchFamily="50" charset="-128"/>
                <a:cs typeface="Segoe UI" panose="020B0502040204020203" pitchFamily="34" charset="0"/>
              </a:rPr>
              <a:t>：　</a:t>
            </a:r>
            <a:r>
              <a:rPr lang="ja-JP" altLang="en-US" sz="1600" b="1" dirty="0">
                <a:latin typeface="メイリオ" panose="020B0604030504040204" pitchFamily="50" charset="-128"/>
                <a:ea typeface="メイリオ" panose="020B0604030504040204" pitchFamily="50" charset="-128"/>
                <a:cs typeface="Segoe UI" panose="020B0502040204020203" pitchFamily="34" charset="0"/>
              </a:rPr>
              <a:t>山本 陸　氏</a:t>
            </a:r>
            <a:endParaRPr lang="en-US" altLang="ja-JP" sz="1600" b="1" dirty="0">
              <a:latin typeface="メイリオ" panose="020B0604030504040204" pitchFamily="50" charset="-128"/>
              <a:ea typeface="メイリオ" panose="020B0604030504040204" pitchFamily="50" charset="-128"/>
              <a:cs typeface="Arial" panose="020B0604020202020204" pitchFamily="34" charset="0"/>
            </a:endParaRPr>
          </a:p>
          <a:p>
            <a:pPr marL="898525" indent="-898525"/>
            <a:endParaRPr lang="en-US" altLang="ja-JP" sz="1600" b="1" dirty="0">
              <a:latin typeface="メイリオ" panose="020B0604030504040204" pitchFamily="50" charset="-128"/>
              <a:ea typeface="メイリオ" panose="020B0604030504040204" pitchFamily="50" charset="-128"/>
              <a:cs typeface="Segoe UI" panose="020B0502040204020203" pitchFamily="34" charset="0"/>
            </a:endParaRPr>
          </a:p>
          <a:p>
            <a:pPr marL="898525" indent="-898525"/>
            <a:r>
              <a:rPr lang="en-US" altLang="ja-JP" sz="1600" b="1" dirty="0">
                <a:latin typeface="メイリオ" panose="020B0604030504040204" pitchFamily="50" charset="-128"/>
                <a:ea typeface="メイリオ" panose="020B0604030504040204" pitchFamily="50" charset="-128"/>
              </a:rPr>
              <a:t>Affiliation </a:t>
            </a:r>
            <a:r>
              <a:rPr lang="ja-JP" altLang="en-US" sz="1600" dirty="0">
                <a:latin typeface="メイリオ" panose="020B0604030504040204" pitchFamily="50" charset="-128"/>
                <a:ea typeface="メイリオ" panose="020B0604030504040204" pitchFamily="50" charset="-128"/>
                <a:cs typeface="Segoe UI" panose="020B0502040204020203" pitchFamily="34" charset="0"/>
              </a:rPr>
              <a:t>：　</a:t>
            </a:r>
            <a:r>
              <a:rPr lang="ja-JP" altLang="en-US" sz="1600" b="1" dirty="0">
                <a:latin typeface="メイリオ" panose="020B0604030504040204" pitchFamily="50" charset="-128"/>
                <a:ea typeface="メイリオ" panose="020B0604030504040204" pitchFamily="50" charset="-128"/>
                <a:cs typeface="Segoe UI" panose="020B0502040204020203" pitchFamily="34" charset="0"/>
              </a:rPr>
              <a:t>米国ロスアラモス国立研究所　博士研究員</a:t>
            </a:r>
            <a:endParaRPr lang="en-US" altLang="ja-JP" sz="1500" b="1" dirty="0">
              <a:latin typeface="メイリオ" panose="020B0604030504040204" pitchFamily="50" charset="-128"/>
              <a:ea typeface="メイリオ" panose="020B0604030504040204" pitchFamily="50" charset="-128"/>
              <a:cs typeface="Segoe UI" panose="020B0502040204020203" pitchFamily="34" charset="0"/>
            </a:endParaRPr>
          </a:p>
        </p:txBody>
      </p:sp>
      <p:sp>
        <p:nvSpPr>
          <p:cNvPr id="13" name="テキスト ボックス 12"/>
          <p:cNvSpPr txBox="1"/>
          <p:nvPr/>
        </p:nvSpPr>
        <p:spPr>
          <a:xfrm>
            <a:off x="65926" y="3245924"/>
            <a:ext cx="6139802" cy="338554"/>
          </a:xfrm>
          <a:prstGeom prst="rect">
            <a:avLst/>
          </a:prstGeom>
          <a:noFill/>
        </p:spPr>
        <p:txBody>
          <a:bodyPr wrap="square" rtlCol="0">
            <a:spAutoFit/>
          </a:bodyPr>
          <a:lstStyle/>
          <a:p>
            <a:pPr marL="628650" indent="-628650"/>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 Title </a:t>
            </a:r>
            <a:r>
              <a:rPr lang="ja-JP" altLang="en-US" sz="1600" dirty="0">
                <a:latin typeface="Segoe UI" panose="020B0502040204020203" pitchFamily="34" charset="0"/>
                <a:ea typeface="HG丸ｺﾞｼｯｸM-PRO" pitchFamily="50" charset="-128"/>
                <a:cs typeface="Segoe UI" panose="020B0502040204020203" pitchFamily="34" charset="0"/>
              </a:rPr>
              <a:t>：　</a:t>
            </a:r>
            <a:r>
              <a:rPr lang="ja-JP" altLang="en-US" sz="1600" b="1" dirty="0">
                <a:latin typeface="メイリオ" panose="020B0604030504040204" pitchFamily="50" charset="-128"/>
                <a:ea typeface="メイリオ" panose="020B0604030504040204" pitchFamily="50" charset="-128"/>
                <a:cs typeface="Arial" panose="020B0604020202020204" pitchFamily="34" charset="0"/>
              </a:rPr>
              <a:t>トリプレット超伝導候補</a:t>
            </a:r>
            <a:r>
              <a:rPr lang="en-US" altLang="ja-JP" sz="1600" b="1" dirty="0">
                <a:latin typeface="メイリオ" panose="020B0604030504040204" pitchFamily="50" charset="-128"/>
                <a:ea typeface="メイリオ" panose="020B0604030504040204" pitchFamily="50" charset="-128"/>
                <a:cs typeface="Arial" panose="020B0604020202020204" pitchFamily="34" charset="0"/>
              </a:rPr>
              <a:t>UTe</a:t>
            </a:r>
            <a:r>
              <a:rPr lang="en-US" altLang="ja-JP" sz="1600" b="1" baseline="-25000" dirty="0">
                <a:latin typeface="メイリオ" panose="020B0604030504040204" pitchFamily="50" charset="-128"/>
                <a:ea typeface="メイリオ" panose="020B0604030504040204" pitchFamily="50" charset="-128"/>
                <a:cs typeface="Arial" panose="020B0604020202020204" pitchFamily="34" charset="0"/>
              </a:rPr>
              <a:t>2</a:t>
            </a:r>
            <a:r>
              <a:rPr lang="ja-JP" altLang="en-US" sz="1600" b="1" dirty="0">
                <a:latin typeface="メイリオ" panose="020B0604030504040204" pitchFamily="50" charset="-128"/>
                <a:ea typeface="メイリオ" panose="020B0604030504040204" pitchFamily="50" charset="-128"/>
                <a:cs typeface="Arial" panose="020B0604020202020204" pitchFamily="34" charset="0"/>
              </a:rPr>
              <a:t>の圧力下</a:t>
            </a:r>
            <a:r>
              <a:rPr lang="en-US" altLang="ja-JP" sz="1600" b="1" dirty="0">
                <a:latin typeface="メイリオ" panose="020B0604030504040204" pitchFamily="50" charset="-128"/>
                <a:ea typeface="メイリオ" panose="020B0604030504040204" pitchFamily="50" charset="-128"/>
                <a:cs typeface="Arial" panose="020B0604020202020204" pitchFamily="34" charset="0"/>
              </a:rPr>
              <a:t>NMR</a:t>
            </a:r>
            <a:r>
              <a:rPr lang="ja-JP" altLang="en-US" sz="1600" b="1" dirty="0">
                <a:latin typeface="メイリオ" panose="020B0604030504040204" pitchFamily="50" charset="-128"/>
                <a:ea typeface="メイリオ" panose="020B0604030504040204" pitchFamily="50" charset="-128"/>
                <a:cs typeface="Arial" panose="020B0604020202020204" pitchFamily="34" charset="0"/>
              </a:rPr>
              <a:t>測定</a:t>
            </a:r>
            <a:endParaRPr lang="ja-JP" altLang="ja-JP" sz="1600" b="1"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14" name="テキスト ボックス 13"/>
          <p:cNvSpPr txBox="1"/>
          <p:nvPr/>
        </p:nvSpPr>
        <p:spPr>
          <a:xfrm>
            <a:off x="169205" y="3894712"/>
            <a:ext cx="1200894" cy="307777"/>
          </a:xfrm>
          <a:prstGeom prst="rect">
            <a:avLst/>
          </a:prstGeom>
          <a:noFill/>
        </p:spPr>
        <p:txBody>
          <a:bodyPr wrap="square" rtlCol="0">
            <a:spAutoFit/>
          </a:bodyPr>
          <a:lstStyle/>
          <a:p>
            <a:r>
              <a:rPr lang="en-US" altLang="ja-JP" sz="1400" b="1" dirty="0">
                <a:latin typeface="HG丸ｺﾞｼｯｸM-PRO" pitchFamily="50" charset="-128"/>
                <a:ea typeface="HG丸ｺﾞｼｯｸM-PRO" pitchFamily="50" charset="-128"/>
              </a:rPr>
              <a:t>Abstract</a:t>
            </a:r>
            <a:r>
              <a:rPr lang="ja-JP" altLang="en-US" sz="1400" b="1" dirty="0">
                <a:latin typeface="HG丸ｺﾞｼｯｸM-PRO" pitchFamily="50" charset="-128"/>
                <a:ea typeface="HG丸ｺﾞｼｯｸM-PRO" pitchFamily="50" charset="-128"/>
              </a:rPr>
              <a:t>：</a:t>
            </a:r>
            <a:endParaRPr kumimoji="1" lang="ja-JP" altLang="en-US" sz="1400" b="1" dirty="0">
              <a:latin typeface="HG丸ｺﾞｼｯｸM-PRO" pitchFamily="50" charset="-128"/>
              <a:ea typeface="HG丸ｺﾞｼｯｸM-PRO" pitchFamily="50" charset="-128"/>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dirty="0">
                <a:latin typeface="HG丸ｺﾞｼｯｸM-PRO" pitchFamily="50" charset="-128"/>
                <a:ea typeface="HG丸ｺﾞｼｯｸM-PRO" pitchFamily="50" charset="-128"/>
              </a:rPr>
              <a:t>第３回</a:t>
            </a:r>
            <a:r>
              <a:rPr lang="ja-JP" altLang="en-US" sz="4000" dirty="0">
                <a:latin typeface="HG丸ｺﾞｼｯｸM-PRO" pitchFamily="50" charset="-128"/>
                <a:ea typeface="HG丸ｺﾞｼｯｸM-PRO" pitchFamily="50" charset="-128"/>
              </a:rPr>
              <a:t>　</a:t>
            </a:r>
            <a:r>
              <a:rPr kumimoji="1" lang="ja-JP" altLang="en-US" sz="4000" dirty="0">
                <a:latin typeface="HG丸ｺﾞｼｯｸM-PRO" pitchFamily="50" charset="-128"/>
                <a:ea typeface="HG丸ｺﾞｼｯｸM-PRO" pitchFamily="50" charset="-128"/>
              </a:rPr>
              <a:t>物理工学科セミナー</a:t>
            </a: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
        <p:nvSpPr>
          <p:cNvPr id="15" name="テキスト ボックス 14"/>
          <p:cNvSpPr txBox="1"/>
          <p:nvPr/>
        </p:nvSpPr>
        <p:spPr>
          <a:xfrm>
            <a:off x="4999947" y="8784721"/>
            <a:ext cx="1569660" cy="276999"/>
          </a:xfrm>
          <a:prstGeom prst="rect">
            <a:avLst/>
          </a:prstGeom>
          <a:noFill/>
        </p:spPr>
        <p:txBody>
          <a:bodyPr wrap="none" rtlCol="0">
            <a:spAutoFit/>
          </a:bodyPr>
          <a:lstStyle/>
          <a:p>
            <a:r>
              <a:rPr lang="ja-JP" altLang="en-US" sz="1200" dirty="0">
                <a:latin typeface="HG丸ｺﾞｼｯｸM-PRO" pitchFamily="50" charset="-128"/>
                <a:ea typeface="HG丸ｺﾞｼｯｸM-PRO" pitchFamily="50" charset="-128"/>
              </a:rPr>
              <a:t>世話人：</a:t>
            </a:r>
            <a:r>
              <a:rPr lang="ja-JP" altLang="en-US" sz="1200" b="1" dirty="0">
                <a:latin typeface="HG丸ｺﾞｼｯｸM-PRO" pitchFamily="50" charset="-128"/>
                <a:ea typeface="HG丸ｺﾞｼｯｸM-PRO" pitchFamily="50" charset="-128"/>
              </a:rPr>
              <a:t>伊藤　哲明</a:t>
            </a:r>
            <a:endParaRPr lang="en-US" altLang="ja-JP" sz="1200" dirty="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1483</TotalTime>
  <Words>288</Words>
  <Application>Microsoft Office PowerPoint</Application>
  <PresentationFormat>画面に合わせる (4:3)</PresentationFormat>
  <Paragraphs>16</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HG丸ｺﾞｼｯｸM-PRO</vt:lpstr>
      <vt:lpstr>ＭＳ Ｐゴシック</vt:lpstr>
      <vt:lpstr>ヒラギノ丸ゴ ProN W4</vt:lpstr>
      <vt:lpstr>メイリオ</vt:lpstr>
      <vt:lpstr>Arial</vt:lpstr>
      <vt:lpstr>Calibri</vt:lpstr>
      <vt:lpstr>Segoe UI</vt:lpstr>
      <vt:lpstr>Times</vt:lpstr>
      <vt:lpstr>Office テーマ</vt:lpstr>
      <vt:lpstr>PowerPoint プレゼンテーション</vt:lpstr>
    </vt:vector>
  </TitlesOfParts>
  <Company>東京理科大学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TI</cp:lastModifiedBy>
  <cp:revision>225</cp:revision>
  <cp:lastPrinted>2011-05-23T09:25:47Z</cp:lastPrinted>
  <dcterms:created xsi:type="dcterms:W3CDTF">2011-06-28T08:58:10Z</dcterms:created>
  <dcterms:modified xsi:type="dcterms:W3CDTF">2023-08-23T09:39:55Z</dcterms:modified>
</cp:coreProperties>
</file>