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6858000" cy="9144000" type="screen4x3"/>
  <p:notesSz cx="6888163" cy="100203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06CB"/>
    <a:srgbClr val="10019B"/>
    <a:srgbClr val="1203A5"/>
    <a:srgbClr val="4A26EB"/>
    <a:srgbClr val="1F046E"/>
    <a:srgbClr val="A30F00"/>
    <a:srgbClr val="C013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91" d="100"/>
          <a:sy n="91" d="100"/>
        </p:scale>
        <p:origin x="3432" y="18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84871" cy="50101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 2"/>
          <p:cNvSpPr>
            <a:spLocks noGrp="1"/>
          </p:cNvSpPr>
          <p:nvPr>
            <p:ph type="dt" idx="1"/>
          </p:nvPr>
        </p:nvSpPr>
        <p:spPr>
          <a:xfrm>
            <a:off x="3901698" y="0"/>
            <a:ext cx="2984871" cy="501015"/>
          </a:xfrm>
          <a:prstGeom prst="rect">
            <a:avLst/>
          </a:prstGeom>
        </p:spPr>
        <p:txBody>
          <a:bodyPr vert="horz" lIns="96616" tIns="48308" rIns="96616" bIns="48308" rtlCol="0"/>
          <a:lstStyle>
            <a:lvl1pPr algn="r">
              <a:defRPr sz="1300"/>
            </a:lvl1pPr>
          </a:lstStyle>
          <a:p>
            <a:fld id="{27AEFA0A-6EEA-4E49-9BBB-0CAC71002DE4}" type="datetimeFigureOut">
              <a:rPr kumimoji="1" lang="ja-JP" altLang="en-US" smtClean="0"/>
              <a:pPr/>
              <a:t>2023/9/25</a:t>
            </a:fld>
            <a:endParaRPr kumimoji="1" lang="ja-JP" altLang="en-US"/>
          </a:p>
        </p:txBody>
      </p:sp>
      <p:sp>
        <p:nvSpPr>
          <p:cNvPr id="4" name="スライド イメージ プレースホルダ 3"/>
          <p:cNvSpPr>
            <a:spLocks noGrp="1" noRot="1" noChangeAspect="1"/>
          </p:cNvSpPr>
          <p:nvPr>
            <p:ph type="sldImg" idx="2"/>
          </p:nvPr>
        </p:nvSpPr>
        <p:spPr>
          <a:xfrm>
            <a:off x="2035175" y="750888"/>
            <a:ext cx="2817813" cy="3757612"/>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 4"/>
          <p:cNvSpPr>
            <a:spLocks noGrp="1"/>
          </p:cNvSpPr>
          <p:nvPr>
            <p:ph type="body" sz="quarter" idx="3"/>
          </p:nvPr>
        </p:nvSpPr>
        <p:spPr>
          <a:xfrm>
            <a:off x="688817" y="4759643"/>
            <a:ext cx="5510530" cy="4509135"/>
          </a:xfrm>
          <a:prstGeom prst="rect">
            <a:avLst/>
          </a:prstGeom>
        </p:spPr>
        <p:txBody>
          <a:bodyPr vert="horz" lIns="96616" tIns="48308" rIns="96616" bIns="4830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517546"/>
            <a:ext cx="2984871" cy="501015"/>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3901698" y="9517546"/>
            <a:ext cx="2984871" cy="501015"/>
          </a:xfrm>
          <a:prstGeom prst="rect">
            <a:avLst/>
          </a:prstGeom>
        </p:spPr>
        <p:txBody>
          <a:bodyPr vert="horz" lIns="96616" tIns="48308" rIns="96616" bIns="48308" rtlCol="0" anchor="b"/>
          <a:lstStyle>
            <a:lvl1pPr algn="r">
              <a:defRPr sz="1300"/>
            </a:lvl1pPr>
          </a:lstStyle>
          <a:p>
            <a:fld id="{6595AE5E-C4FC-4599-88E1-11FF4CA0491F}" type="slidenum">
              <a:rPr kumimoji="1" lang="ja-JP" altLang="en-US" smtClean="0"/>
              <a:pPr/>
              <a:t>‹#›</a:t>
            </a:fld>
            <a:endParaRPr kumimoji="1" lang="ja-JP" altLang="en-US"/>
          </a:p>
        </p:txBody>
      </p:sp>
    </p:spTree>
    <p:extLst>
      <p:ext uri="{BB962C8B-B14F-4D97-AF65-F5344CB8AC3E}">
        <p14:creationId xmlns:p14="http://schemas.microsoft.com/office/powerpoint/2010/main" val="409886977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6595AE5E-C4FC-4599-88E1-11FF4CA0491F}" type="slidenum">
              <a:rPr kumimoji="1" lang="ja-JP" altLang="en-US" smtClean="0"/>
              <a:pPr/>
              <a:t>1</a:t>
            </a:fld>
            <a:endParaRPr kumimoji="1" lang="ja-JP" altLang="en-US"/>
          </a:p>
        </p:txBody>
      </p:sp>
    </p:spTree>
    <p:extLst>
      <p:ext uri="{BB962C8B-B14F-4D97-AF65-F5344CB8AC3E}">
        <p14:creationId xmlns:p14="http://schemas.microsoft.com/office/powerpoint/2010/main" val="34380418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488951"/>
            <a:ext cx="1157288" cy="104013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257175" y="488951"/>
            <a:ext cx="3357563" cy="104013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6"/>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2"/>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4"/>
          <p:cNvSpPr>
            <a:spLocks noGrp="1"/>
          </p:cNvSpPr>
          <p:nvPr>
            <p:ph type="dt" sz="half" idx="10"/>
          </p:nvPr>
        </p:nvSpPr>
        <p:spPr/>
        <p:txBody>
          <a:bodyPr/>
          <a:lstStyle/>
          <a:p>
            <a:fld id="{2DB59184-5681-AB43-B86D-837DECA57B1E}" type="datetimeFigureOut">
              <a:rPr lang="ja-JP" altLang="en-US" smtClean="0"/>
              <a:pPr/>
              <a:t>2023/9/25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B0B7D5B2-4832-2141-A680-AC28AEB4A90F}" type="slidenum">
              <a:rPr lang="ja-JP" altLang="en-US" smtClean="0"/>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2DB59184-5681-AB43-B86D-837DECA57B1E}" type="datetimeFigureOut">
              <a:rPr lang="ja-JP" altLang="en-US" smtClean="0"/>
              <a:pPr/>
              <a:t>2023/9/25</a:t>
            </a:fld>
            <a:endParaRPr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0B7D5B2-4832-2141-A680-AC28AEB4A90F}"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5925" y="3750578"/>
            <a:ext cx="6792073" cy="4867423"/>
          </a:xfrm>
          <a:prstGeom prst="rect">
            <a:avLst/>
          </a:prstGeom>
        </p:spPr>
        <p:txBody>
          <a:bodyPr wrap="square">
            <a:spAutoFit/>
          </a:bodyPr>
          <a:lstStyle/>
          <a:p>
            <a:pPr algn="just">
              <a:lnSpc>
                <a:spcPts val="2500"/>
              </a:lnSpc>
            </a:pPr>
            <a:r>
              <a:rPr lang="en" altLang="ja-JP" sz="1400" dirty="0">
                <a:solidFill>
                  <a:schemeClr val="bg1">
                    <a:lumMod val="10000"/>
                  </a:schemeClr>
                </a:solidFill>
                <a:latin typeface="ヒラギノ丸ゴ ProN W4" panose="020F0400000000000000" pitchFamily="34" charset="-128"/>
                <a:ea typeface="ヒラギノ丸ゴ ProN W4" panose="020F0400000000000000" pitchFamily="34" charset="-128"/>
                <a:cs typeface="Segoe UI" panose="020B0502040204020203" pitchFamily="34" charset="0"/>
              </a:rPr>
              <a:t> Artificial micro-swimmers have recently become a central field of research in soft-matter. A very promising and original type of swimmer developed in our team, consists in pure water droplet swimming in an oil phase containing micelles of surfactant. The droplet’s activity comes from the formation of swollen micelles at its interface which induces Marangoni stresses and then motion of the droplets.</a:t>
            </a:r>
          </a:p>
          <a:p>
            <a:pPr algn="just">
              <a:lnSpc>
                <a:spcPts val="2500"/>
              </a:lnSpc>
            </a:pPr>
            <a:r>
              <a:rPr lang="en" altLang="ja-JP" sz="1400" dirty="0">
                <a:solidFill>
                  <a:schemeClr val="bg1">
                    <a:lumMod val="10000"/>
                  </a:schemeClr>
                </a:solidFill>
                <a:latin typeface="ヒラギノ丸ゴ ProN W4" panose="020F0400000000000000" pitchFamily="34" charset="-128"/>
                <a:ea typeface="ヒラギノ丸ゴ ProN W4" panose="020F0400000000000000" pitchFamily="34" charset="-128"/>
                <a:cs typeface="Segoe UI" panose="020B0502040204020203" pitchFamily="34" charset="0"/>
              </a:rPr>
              <a:t>We investigate experimentally the behavior of such self-propelled water-in-oil droplets, confined in capillaries of different square and circular cross-sections. Stretched circular capillaries have been used to explore even stronger confinement. Within the most constricted regions, droplets elongate very strongly. These extremely long droplets reveal unexpected behaviors during their motion, in particular regarding their stability.</a:t>
            </a:r>
          </a:p>
          <a:p>
            <a:pPr algn="just">
              <a:lnSpc>
                <a:spcPts val="2500"/>
              </a:lnSpc>
            </a:pPr>
            <a:r>
              <a:rPr lang="en" altLang="ja-JP" sz="1400" dirty="0">
                <a:solidFill>
                  <a:schemeClr val="bg1">
                    <a:lumMod val="10000"/>
                  </a:schemeClr>
                </a:solidFill>
                <a:latin typeface="ヒラギノ丸ゴ ProN W4" panose="020F0400000000000000" pitchFamily="34" charset="-128"/>
                <a:ea typeface="ヒラギノ丸ゴ ProN W4" panose="020F0400000000000000" pitchFamily="34" charset="-128"/>
                <a:cs typeface="Segoe UI" panose="020B0502040204020203" pitchFamily="34" charset="0"/>
              </a:rPr>
              <a:t>We build up on the </a:t>
            </a:r>
            <a:r>
              <a:rPr lang="en" altLang="ja-JP" sz="1400" dirty="0" err="1">
                <a:solidFill>
                  <a:schemeClr val="bg1">
                    <a:lumMod val="10000"/>
                  </a:schemeClr>
                </a:solidFill>
                <a:latin typeface="ヒラギノ丸ゴ ProN W4" panose="020F0400000000000000" pitchFamily="34" charset="-128"/>
                <a:ea typeface="ヒラギノ丸ゴ ProN W4" panose="020F0400000000000000" pitchFamily="34" charset="-128"/>
                <a:cs typeface="Segoe UI" panose="020B0502040204020203" pitchFamily="34" charset="0"/>
              </a:rPr>
              <a:t>Bretherthon</a:t>
            </a:r>
            <a:r>
              <a:rPr lang="en" altLang="ja-JP" sz="1400" dirty="0">
                <a:solidFill>
                  <a:schemeClr val="bg1">
                    <a:lumMod val="10000"/>
                  </a:schemeClr>
                </a:solidFill>
                <a:latin typeface="ヒラギノ丸ゴ ProN W4" panose="020F0400000000000000" pitchFamily="34" charset="-128"/>
                <a:ea typeface="ヒラギノ丸ゴ ProN W4" panose="020F0400000000000000" pitchFamily="34" charset="-128"/>
                <a:cs typeface="Segoe UI" panose="020B0502040204020203" pitchFamily="34" charset="0"/>
              </a:rPr>
              <a:t> formalism to rationalize this new kind of self-motion of confined droplets in a tube, not anymore driven by pressure or flow rate but rather by locally-induced interfacial stresses.</a:t>
            </a:r>
            <a:endParaRPr lang="ja-JP" altLang="ja-JP" sz="1600" dirty="0"/>
          </a:p>
        </p:txBody>
      </p:sp>
      <p:sp>
        <p:nvSpPr>
          <p:cNvPr id="10" name="テキスト ボックス 9"/>
          <p:cNvSpPr txBox="1"/>
          <p:nvPr/>
        </p:nvSpPr>
        <p:spPr>
          <a:xfrm>
            <a:off x="1472023" y="1568293"/>
            <a:ext cx="4889866" cy="584775"/>
          </a:xfrm>
          <a:prstGeom prst="rect">
            <a:avLst/>
          </a:prstGeom>
          <a:noFill/>
        </p:spPr>
        <p:txBody>
          <a:bodyPr wrap="square" rtlCol="0">
            <a:spAutoFit/>
          </a:bodyPr>
          <a:lstStyle/>
          <a:p>
            <a:r>
              <a:rPr lang="ja-JP" altLang="en-US" sz="1600" b="1" dirty="0">
                <a:latin typeface="HG丸ｺﾞｼｯｸM-PRO" pitchFamily="50" charset="-128"/>
                <a:ea typeface="HG丸ｺﾞｼｯｸM-PRO" pitchFamily="50" charset="-128"/>
                <a:cs typeface="Times"/>
              </a:rPr>
              <a:t>日時</a:t>
            </a:r>
            <a:r>
              <a:rPr lang="ja-JP" altLang="en-US" sz="1600" b="1">
                <a:latin typeface="HG丸ｺﾞｼｯｸM-PRO" pitchFamily="50" charset="-128"/>
                <a:ea typeface="HG丸ｺﾞｼｯｸM-PRO" pitchFamily="50" charset="-128"/>
                <a:cs typeface="Times"/>
              </a:rPr>
              <a:t>：</a:t>
            </a:r>
            <a:r>
              <a:rPr lang="en-US" altLang="ja-JP" sz="1600" b="1" dirty="0">
                <a:latin typeface="HG丸ｺﾞｼｯｸM-PRO" pitchFamily="50" charset="-128"/>
                <a:ea typeface="HG丸ｺﾞｼｯｸM-PRO" pitchFamily="50" charset="-128"/>
                <a:cs typeface="Times"/>
              </a:rPr>
              <a:t> 10</a:t>
            </a:r>
            <a:r>
              <a:rPr kumimoji="1" lang="ja-JP" altLang="en-US" sz="1600" b="1">
                <a:latin typeface="HG丸ｺﾞｼｯｸM-PRO" pitchFamily="50" charset="-128"/>
                <a:ea typeface="HG丸ｺﾞｼｯｸM-PRO" pitchFamily="50" charset="-128"/>
              </a:rPr>
              <a:t>月</a:t>
            </a:r>
            <a:r>
              <a:rPr lang="en-US" altLang="ja-JP" sz="1600" b="1" dirty="0">
                <a:latin typeface="HG丸ｺﾞｼｯｸM-PRO" pitchFamily="50" charset="-128"/>
                <a:ea typeface="HG丸ｺﾞｼｯｸM-PRO" pitchFamily="50" charset="-128"/>
              </a:rPr>
              <a:t>2</a:t>
            </a:r>
            <a:r>
              <a:rPr kumimoji="1" lang="ja-JP" altLang="en-US" sz="1600" b="1">
                <a:latin typeface="HG丸ｺﾞｼｯｸM-PRO" pitchFamily="50" charset="-128"/>
                <a:ea typeface="HG丸ｺﾞｼｯｸM-PRO" pitchFamily="50" charset="-128"/>
              </a:rPr>
              <a:t>日（</a:t>
            </a:r>
            <a:r>
              <a:rPr lang="ja-JP" altLang="en-US" sz="1600" b="1">
                <a:latin typeface="HG丸ｺﾞｼｯｸM-PRO" pitchFamily="50" charset="-128"/>
                <a:ea typeface="HG丸ｺﾞｼｯｸM-PRO" pitchFamily="50" charset="-128"/>
              </a:rPr>
              <a:t>月</a:t>
            </a:r>
            <a:r>
              <a:rPr kumimoji="1" lang="ja-JP" altLang="en-US" sz="1600" b="1">
                <a:latin typeface="HG丸ｺﾞｼｯｸM-PRO" pitchFamily="50" charset="-128"/>
                <a:ea typeface="HG丸ｺﾞｼｯｸM-PRO" pitchFamily="50" charset="-128"/>
              </a:rPr>
              <a:t>）</a:t>
            </a:r>
            <a:r>
              <a:rPr kumimoji="1" lang="en-US" altLang="ja-JP" sz="1600" b="1" dirty="0">
                <a:latin typeface="HG丸ｺﾞｼｯｸM-PRO" pitchFamily="50" charset="-128"/>
                <a:ea typeface="HG丸ｺﾞｼｯｸM-PRO" pitchFamily="50" charset="-128"/>
              </a:rPr>
              <a:t> </a:t>
            </a:r>
            <a:r>
              <a:rPr lang="en-US" altLang="ja-JP" sz="1600" b="1" dirty="0">
                <a:latin typeface="HG丸ｺﾞｼｯｸM-PRO" pitchFamily="50" charset="-128"/>
                <a:ea typeface="HG丸ｺﾞｼｯｸM-PRO" pitchFamily="50" charset="-128"/>
                <a:cs typeface="Times"/>
              </a:rPr>
              <a:t>10:30</a:t>
            </a:r>
            <a:r>
              <a:rPr lang="ja-JP" altLang="en-US" sz="1600" b="1">
                <a:latin typeface="HG丸ｺﾞｼｯｸM-PRO" pitchFamily="50" charset="-128"/>
                <a:ea typeface="HG丸ｺﾞｼｯｸM-PRO" pitchFamily="50" charset="-128"/>
                <a:cs typeface="Times"/>
              </a:rPr>
              <a:t> </a:t>
            </a:r>
            <a:r>
              <a:rPr lang="en-US" altLang="ja-JP" sz="1600" b="1" dirty="0">
                <a:latin typeface="HG丸ｺﾞｼｯｸM-PRO" pitchFamily="50" charset="-128"/>
                <a:ea typeface="HG丸ｺﾞｼｯｸM-PRO" pitchFamily="50" charset="-128"/>
                <a:cs typeface="Times"/>
              </a:rPr>
              <a:t>– 11:30</a:t>
            </a:r>
            <a:endParaRPr kumimoji="1" lang="en-US" altLang="ja-JP" sz="1600" b="1" dirty="0">
              <a:latin typeface="HG丸ｺﾞｼｯｸM-PRO" pitchFamily="50" charset="-128"/>
              <a:ea typeface="HG丸ｺﾞｼｯｸM-PRO" pitchFamily="50" charset="-128"/>
              <a:cs typeface="Times"/>
            </a:endParaRPr>
          </a:p>
          <a:p>
            <a:r>
              <a:rPr lang="ja-JP" altLang="en-US" sz="1600" b="1" dirty="0">
                <a:latin typeface="HG丸ｺﾞｼｯｸM-PRO" pitchFamily="50" charset="-128"/>
                <a:ea typeface="HG丸ｺﾞｼｯｸM-PRO" pitchFamily="50" charset="-128"/>
                <a:cs typeface="Times"/>
              </a:rPr>
              <a:t>場所：</a:t>
            </a:r>
            <a:r>
              <a:rPr lang="ja-JP" altLang="en-US" sz="1600" b="1">
                <a:latin typeface="HG丸ｺﾞｼｯｸM-PRO" pitchFamily="50" charset="-128"/>
                <a:ea typeface="HG丸ｺﾞｼｯｸM-PRO" pitchFamily="50" charset="-128"/>
              </a:rPr>
              <a:t>葛飾キャンパス講義棟３Ｆ３０９</a:t>
            </a:r>
            <a:endParaRPr kumimoji="1" lang="ja-JP" altLang="en-US" sz="1600" b="1" dirty="0">
              <a:latin typeface="HG丸ｺﾞｼｯｸM-PRO" pitchFamily="50" charset="-128"/>
              <a:ea typeface="HG丸ｺﾞｼｯｸM-PRO" pitchFamily="50" charset="-128"/>
            </a:endParaRPr>
          </a:p>
        </p:txBody>
      </p:sp>
      <p:sp>
        <p:nvSpPr>
          <p:cNvPr id="12" name="テキスト ボックス 11"/>
          <p:cNvSpPr txBox="1"/>
          <p:nvPr/>
        </p:nvSpPr>
        <p:spPr>
          <a:xfrm>
            <a:off x="69135" y="2256631"/>
            <a:ext cx="5589458" cy="830997"/>
          </a:xfrm>
          <a:prstGeom prst="rect">
            <a:avLst/>
          </a:prstGeom>
          <a:noFill/>
        </p:spPr>
        <p:txBody>
          <a:bodyPr wrap="square" rtlCol="0">
            <a:spAutoFit/>
          </a:bodyPr>
          <a:lstStyle/>
          <a:p>
            <a:r>
              <a:rPr lang="en-US" altLang="ja-JP" sz="1600" b="1" dirty="0">
                <a:latin typeface="メイリオ" panose="020B0604030504040204" pitchFamily="50" charset="-128"/>
                <a:ea typeface="メイリオ" panose="020B0604030504040204" pitchFamily="50" charset="-128"/>
              </a:rPr>
              <a:t>Speaker </a:t>
            </a:r>
            <a:r>
              <a:rPr lang="ja-JP" altLang="en-US" sz="1600">
                <a:latin typeface="メイリオ" panose="020B0604030504040204" pitchFamily="50" charset="-128"/>
                <a:ea typeface="メイリオ" panose="020B0604030504040204" pitchFamily="50" charset="-128"/>
                <a:cs typeface="Segoe UI" panose="020B0502040204020203" pitchFamily="34" charset="0"/>
              </a:rPr>
              <a:t>：　</a:t>
            </a:r>
            <a:r>
              <a:rPr lang="en-US" altLang="ja-JP" sz="1600" b="1" dirty="0">
                <a:latin typeface="メイリオ" panose="020B0604030504040204" pitchFamily="50" charset="-128"/>
                <a:ea typeface="メイリオ" panose="020B0604030504040204" pitchFamily="50" charset="-128"/>
                <a:cs typeface="Segoe UI" panose="020B0502040204020203" pitchFamily="34" charset="0"/>
              </a:rPr>
              <a:t>Prof.</a:t>
            </a:r>
            <a:r>
              <a:rPr lang="ja-JP" altLang="en-US" sz="1600" b="1">
                <a:latin typeface="メイリオ" panose="020B0604030504040204" pitchFamily="50" charset="-128"/>
                <a:ea typeface="メイリオ" panose="020B0604030504040204" pitchFamily="50" charset="-128"/>
                <a:cs typeface="Segoe UI" panose="020B0502040204020203" pitchFamily="34" charset="0"/>
              </a:rPr>
              <a:t> </a:t>
            </a:r>
            <a:r>
              <a:rPr lang="en" altLang="ja-JP" sz="1600" b="1" dirty="0">
                <a:latin typeface="メイリオ" panose="020B0604030504040204" pitchFamily="50" charset="-128"/>
                <a:ea typeface="メイリオ" panose="020B0604030504040204" pitchFamily="50" charset="-128"/>
                <a:cs typeface="Segoe UI" panose="020B0502040204020203" pitchFamily="34" charset="0"/>
              </a:rPr>
              <a:t>Mathilde </a:t>
            </a:r>
            <a:r>
              <a:rPr lang="en" altLang="ja-JP" sz="1600" b="1" dirty="0" err="1">
                <a:latin typeface="メイリオ" panose="020B0604030504040204" pitchFamily="50" charset="-128"/>
                <a:ea typeface="メイリオ" panose="020B0604030504040204" pitchFamily="50" charset="-128"/>
                <a:cs typeface="Segoe UI" panose="020B0502040204020203" pitchFamily="34" charset="0"/>
              </a:rPr>
              <a:t>Reyssat</a:t>
            </a:r>
            <a:endParaRPr lang="en-US" altLang="ja-JP" sz="1600" b="1" dirty="0">
              <a:latin typeface="メイリオ" panose="020B0604030504040204" pitchFamily="50" charset="-128"/>
              <a:ea typeface="メイリオ" panose="020B0604030504040204" pitchFamily="50" charset="-128"/>
              <a:cs typeface="Arial" panose="020B0604020202020204" pitchFamily="34" charset="0"/>
            </a:endParaRPr>
          </a:p>
          <a:p>
            <a:pPr marL="898525" indent="-898525"/>
            <a:endParaRPr lang="en-US" altLang="ja-JP" sz="1600" b="1" dirty="0">
              <a:latin typeface="メイリオ" panose="020B0604030504040204" pitchFamily="50" charset="-128"/>
              <a:ea typeface="メイリオ" panose="020B0604030504040204" pitchFamily="50" charset="-128"/>
              <a:cs typeface="Segoe UI" panose="020B0502040204020203" pitchFamily="34" charset="0"/>
            </a:endParaRPr>
          </a:p>
          <a:p>
            <a:pPr marL="898525" indent="-898525"/>
            <a:r>
              <a:rPr lang="en-US" altLang="ja-JP" sz="1600" b="1" dirty="0">
                <a:latin typeface="メイリオ" panose="020B0604030504040204" pitchFamily="50" charset="-128"/>
                <a:ea typeface="メイリオ" panose="020B0604030504040204" pitchFamily="50" charset="-128"/>
              </a:rPr>
              <a:t>Affiliation </a:t>
            </a:r>
            <a:r>
              <a:rPr lang="ja-JP" altLang="en-US" sz="1600">
                <a:latin typeface="メイリオ" panose="020B0604030504040204" pitchFamily="50" charset="-128"/>
                <a:ea typeface="メイリオ" panose="020B0604030504040204" pitchFamily="50" charset="-128"/>
                <a:cs typeface="Segoe UI" panose="020B0502040204020203" pitchFamily="34" charset="0"/>
              </a:rPr>
              <a:t>：　</a:t>
            </a:r>
            <a:r>
              <a:rPr lang="en" altLang="ja-JP" sz="1600" b="1" i="0" dirty="0">
                <a:solidFill>
                  <a:srgbClr val="000000"/>
                </a:solidFill>
                <a:effectLst/>
                <a:latin typeface="Meiryo" panose="020B0604030504040204" pitchFamily="34" charset="-128"/>
                <a:ea typeface="Meiryo" panose="020B0604030504040204" pitchFamily="34" charset="-128"/>
              </a:rPr>
              <a:t>ESPCI Paris</a:t>
            </a:r>
            <a:endParaRPr lang="en-US" altLang="ja-JP" sz="1500" b="1" dirty="0">
              <a:latin typeface="Meiryo" panose="020B0604030504040204" pitchFamily="34" charset="-128"/>
              <a:ea typeface="Meiryo" panose="020B0604030504040204" pitchFamily="34" charset="-128"/>
              <a:cs typeface="Segoe UI" panose="020B0502040204020203" pitchFamily="34" charset="0"/>
            </a:endParaRPr>
          </a:p>
        </p:txBody>
      </p:sp>
      <p:sp>
        <p:nvSpPr>
          <p:cNvPr id="13" name="テキスト ボックス 12"/>
          <p:cNvSpPr txBox="1"/>
          <p:nvPr/>
        </p:nvSpPr>
        <p:spPr>
          <a:xfrm>
            <a:off x="65926" y="3245924"/>
            <a:ext cx="6139802" cy="338554"/>
          </a:xfrm>
          <a:prstGeom prst="rect">
            <a:avLst/>
          </a:prstGeom>
          <a:noFill/>
        </p:spPr>
        <p:txBody>
          <a:bodyPr wrap="square" rtlCol="0">
            <a:spAutoFit/>
          </a:bodyPr>
          <a:lstStyle/>
          <a:p>
            <a:pPr marL="628650" indent="-628650"/>
            <a:r>
              <a:rPr lang="en-US" altLang="ja-JP" sz="1600" b="1" dirty="0">
                <a:latin typeface="メイリオ" panose="020B0604030504040204" pitchFamily="50" charset="-128"/>
                <a:ea typeface="メイリオ" panose="020B0604030504040204" pitchFamily="50" charset="-128"/>
                <a:cs typeface="メイリオ" panose="020B0604030504040204" pitchFamily="50" charset="-128"/>
              </a:rPr>
              <a:t> Title </a:t>
            </a:r>
            <a:r>
              <a:rPr lang="ja-JP" altLang="en-US" sz="1600">
                <a:latin typeface="Segoe UI" panose="020B0502040204020203" pitchFamily="34" charset="0"/>
                <a:ea typeface="HG丸ｺﾞｼｯｸM-PRO" pitchFamily="50" charset="-128"/>
                <a:cs typeface="Segoe UI" panose="020B0502040204020203" pitchFamily="34" charset="0"/>
              </a:rPr>
              <a:t>：　</a:t>
            </a:r>
            <a:r>
              <a:rPr lang="en" altLang="ja-JP" sz="1600" b="1" dirty="0">
                <a:latin typeface="メイリオ" panose="020B0604030504040204" pitchFamily="50" charset="-128"/>
                <a:ea typeface="メイリオ" panose="020B0604030504040204" pitchFamily="50" charset="-128"/>
                <a:cs typeface="Arial" panose="020B0604020202020204" pitchFamily="34" charset="0"/>
              </a:rPr>
              <a:t>Swimming droplets under confinement</a:t>
            </a:r>
            <a:endParaRPr lang="ja-JP" altLang="ja-JP" sz="1600" b="1" dirty="0">
              <a:latin typeface="メイリオ" panose="020B0604030504040204" pitchFamily="50" charset="-128"/>
              <a:ea typeface="メイリオ" panose="020B0604030504040204" pitchFamily="50" charset="-128"/>
              <a:cs typeface="Arial" panose="020B0604020202020204" pitchFamily="34" charset="0"/>
            </a:endParaRPr>
          </a:p>
        </p:txBody>
      </p:sp>
      <p:sp>
        <p:nvSpPr>
          <p:cNvPr id="14" name="テキスト ボックス 13"/>
          <p:cNvSpPr txBox="1"/>
          <p:nvPr/>
        </p:nvSpPr>
        <p:spPr>
          <a:xfrm>
            <a:off x="65926" y="3566175"/>
            <a:ext cx="1200894" cy="307777"/>
          </a:xfrm>
          <a:prstGeom prst="rect">
            <a:avLst/>
          </a:prstGeom>
          <a:noFill/>
        </p:spPr>
        <p:txBody>
          <a:bodyPr wrap="square" rtlCol="0">
            <a:spAutoFit/>
          </a:bodyPr>
          <a:lstStyle/>
          <a:p>
            <a:r>
              <a:rPr lang="en-US" altLang="ja-JP" sz="1400" b="1" dirty="0">
                <a:latin typeface="HG丸ｺﾞｼｯｸM-PRO" pitchFamily="50" charset="-128"/>
                <a:ea typeface="HG丸ｺﾞｼｯｸM-PRO" pitchFamily="50" charset="-128"/>
              </a:rPr>
              <a:t>Abstract</a:t>
            </a:r>
            <a:r>
              <a:rPr lang="ja-JP" altLang="en-US" sz="1400" b="1" dirty="0">
                <a:latin typeface="HG丸ｺﾞｼｯｸM-PRO" pitchFamily="50" charset="-128"/>
                <a:ea typeface="HG丸ｺﾞｼｯｸM-PRO" pitchFamily="50" charset="-128"/>
              </a:rPr>
              <a:t>：</a:t>
            </a:r>
            <a:endParaRPr kumimoji="1" lang="ja-JP" altLang="en-US" sz="1400" b="1" dirty="0">
              <a:latin typeface="HG丸ｺﾞｼｯｸM-PRO" pitchFamily="50" charset="-128"/>
              <a:ea typeface="HG丸ｺﾞｼｯｸM-PRO" pitchFamily="50" charset="-128"/>
            </a:endParaRPr>
          </a:p>
        </p:txBody>
      </p:sp>
      <p:sp>
        <p:nvSpPr>
          <p:cNvPr id="20" name="正方形/長方形 19"/>
          <p:cNvSpPr/>
          <p:nvPr/>
        </p:nvSpPr>
        <p:spPr>
          <a:xfrm>
            <a:off x="0" y="1467931"/>
            <a:ext cx="6857999" cy="45719"/>
          </a:xfrm>
          <a:prstGeom prst="rect">
            <a:avLst/>
          </a:prstGeom>
          <a:solidFill>
            <a:srgbClr val="00B050"/>
          </a:solidFill>
          <a:ln>
            <a:noFill/>
          </a:ln>
        </p:spPr>
        <p:style>
          <a:lnRef idx="1">
            <a:schemeClr val="accent1"/>
          </a:lnRef>
          <a:fillRef idx="3">
            <a:schemeClr val="accent1"/>
          </a:fillRef>
          <a:effectRef idx="2">
            <a:schemeClr val="accent1"/>
          </a:effectRef>
          <a:fontRef idx="minor">
            <a:schemeClr val="lt1"/>
          </a:fontRef>
        </p:style>
        <p:txBody>
          <a:bodyPr rtlCol="0" anchor="ctr"/>
          <a:lstStyle/>
          <a:p>
            <a:r>
              <a:rPr lang="ja-JP" altLang="en-US" sz="3600" dirty="0">
                <a:solidFill>
                  <a:srgbClr val="FFFFFF"/>
                </a:solidFill>
              </a:rPr>
              <a:t>　　　</a:t>
            </a:r>
            <a:endParaRPr lang="ja-JP" altLang="en-US" sz="3600" dirty="0">
              <a:solidFill>
                <a:srgbClr val="FFFFFF"/>
              </a:solidFill>
              <a:latin typeface="Times"/>
              <a:cs typeface="Times"/>
            </a:endParaRPr>
          </a:p>
        </p:txBody>
      </p:sp>
      <p:sp>
        <p:nvSpPr>
          <p:cNvPr id="22" name="テキスト ボックス 21"/>
          <p:cNvSpPr txBox="1"/>
          <p:nvPr/>
        </p:nvSpPr>
        <p:spPr>
          <a:xfrm>
            <a:off x="0" y="760539"/>
            <a:ext cx="6857999" cy="707886"/>
          </a:xfrm>
          <a:prstGeom prst="rect">
            <a:avLst/>
          </a:prstGeom>
          <a:noFill/>
        </p:spPr>
        <p:txBody>
          <a:bodyPr wrap="square" rtlCol="0">
            <a:spAutoFit/>
          </a:bodyPr>
          <a:lstStyle/>
          <a:p>
            <a:r>
              <a:rPr kumimoji="1" lang="ja-JP" altLang="en-US" sz="2000">
                <a:latin typeface="HG丸ｺﾞｼｯｸM-PRO" pitchFamily="50" charset="-128"/>
                <a:ea typeface="HG丸ｺﾞｼｯｸM-PRO" pitchFamily="50" charset="-128"/>
              </a:rPr>
              <a:t>第</a:t>
            </a:r>
            <a:r>
              <a:rPr kumimoji="1" lang="en-US" altLang="ja-JP" sz="2000">
                <a:latin typeface="HG丸ｺﾞｼｯｸM-PRO" pitchFamily="50" charset="-128"/>
                <a:ea typeface="HG丸ｺﾞｼｯｸM-PRO" pitchFamily="50" charset="-128"/>
              </a:rPr>
              <a:t>6</a:t>
            </a:r>
            <a:r>
              <a:rPr kumimoji="1" lang="ja-JP" altLang="en-US" sz="2000">
                <a:latin typeface="HG丸ｺﾞｼｯｸM-PRO" pitchFamily="50" charset="-128"/>
                <a:ea typeface="HG丸ｺﾞｼｯｸM-PRO" pitchFamily="50" charset="-128"/>
              </a:rPr>
              <a:t>回</a:t>
            </a:r>
            <a:r>
              <a:rPr lang="ja-JP" altLang="en-US" sz="4000">
                <a:latin typeface="HG丸ｺﾞｼｯｸM-PRO" pitchFamily="50" charset="-128"/>
                <a:ea typeface="HG丸ｺﾞｼｯｸM-PRO" pitchFamily="50" charset="-128"/>
              </a:rPr>
              <a:t>　</a:t>
            </a:r>
            <a:r>
              <a:rPr kumimoji="1" lang="ja-JP" altLang="en-US" sz="4000">
                <a:latin typeface="HG丸ｺﾞｼｯｸM-PRO" pitchFamily="50" charset="-128"/>
                <a:ea typeface="HG丸ｺﾞｼｯｸM-PRO" pitchFamily="50" charset="-128"/>
              </a:rPr>
              <a:t>物理工学</a:t>
            </a:r>
            <a:r>
              <a:rPr lang="ja-JP" altLang="en-US" sz="4000">
                <a:latin typeface="HG丸ｺﾞｼｯｸM-PRO" pitchFamily="50" charset="-128"/>
                <a:ea typeface="HG丸ｺﾞｼｯｸM-PRO" pitchFamily="50" charset="-128"/>
              </a:rPr>
              <a:t>科</a:t>
            </a:r>
            <a:r>
              <a:rPr kumimoji="1" lang="ja-JP" altLang="en-US" sz="4000">
                <a:latin typeface="HG丸ｺﾞｼｯｸM-PRO" pitchFamily="50" charset="-128"/>
                <a:ea typeface="HG丸ｺﾞｼｯｸM-PRO" pitchFamily="50" charset="-128"/>
              </a:rPr>
              <a:t>セミナー</a:t>
            </a:r>
            <a:endParaRPr kumimoji="1" lang="ja-JP" altLang="en-US" sz="4000" dirty="0">
              <a:latin typeface="HG丸ｺﾞｼｯｸM-PRO" pitchFamily="50" charset="-128"/>
              <a:ea typeface="HG丸ｺﾞｼｯｸM-PRO" pitchFamily="50" charset="-128"/>
            </a:endParaRPr>
          </a:p>
        </p:txBody>
      </p:sp>
      <p:pic>
        <p:nvPicPr>
          <p:cNvPr id="1026" name="Picture 2" descr="D:\ysumino\Desktop\logo.png"/>
          <p:cNvPicPr>
            <a:picLocks noChangeAspect="1" noChangeArrowheads="1"/>
          </p:cNvPicPr>
          <p:nvPr/>
        </p:nvPicPr>
        <p:blipFill>
          <a:blip r:embed="rId3"/>
          <a:srcRect/>
          <a:stretch>
            <a:fillRect/>
          </a:stretch>
        </p:blipFill>
        <p:spPr bwMode="auto">
          <a:xfrm>
            <a:off x="0" y="57938"/>
            <a:ext cx="2367504" cy="648814"/>
          </a:xfrm>
          <a:prstGeom prst="rect">
            <a:avLst/>
          </a:prstGeom>
          <a:noFill/>
        </p:spPr>
      </p:pic>
      <p:sp>
        <p:nvSpPr>
          <p:cNvPr id="15" name="テキスト ボックス 14"/>
          <p:cNvSpPr txBox="1"/>
          <p:nvPr/>
        </p:nvSpPr>
        <p:spPr>
          <a:xfrm>
            <a:off x="4999947" y="8784721"/>
            <a:ext cx="1425390" cy="276999"/>
          </a:xfrm>
          <a:prstGeom prst="rect">
            <a:avLst/>
          </a:prstGeom>
          <a:noFill/>
        </p:spPr>
        <p:txBody>
          <a:bodyPr wrap="none" rtlCol="0">
            <a:spAutoFit/>
          </a:bodyPr>
          <a:lstStyle/>
          <a:p>
            <a:r>
              <a:rPr lang="ja-JP" altLang="en-US" sz="1200">
                <a:latin typeface="HG丸ｺﾞｼｯｸM-PRO" pitchFamily="50" charset="-128"/>
                <a:ea typeface="HG丸ｺﾞｼｯｸM-PRO" pitchFamily="50" charset="-128"/>
              </a:rPr>
              <a:t>世話人：</a:t>
            </a:r>
            <a:r>
              <a:rPr lang="ja-JP" altLang="en-US" sz="1200" b="1">
                <a:latin typeface="HG丸ｺﾞｼｯｸM-PRO" pitchFamily="50" charset="-128"/>
                <a:ea typeface="HG丸ｺﾞｼｯｸM-PRO" pitchFamily="50" charset="-128"/>
              </a:rPr>
              <a:t>住野　豊</a:t>
            </a:r>
            <a:endParaRPr lang="en-US" altLang="ja-JP" sz="1200" dirty="0">
              <a:latin typeface="HG丸ｺﾞｼｯｸM-PRO" pitchFamily="50" charset="-128"/>
              <a:ea typeface="HG丸ｺﾞｼｯｸM-PRO" pitchFamily="50"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1492</TotalTime>
  <Words>211</Words>
  <Application>Microsoft Macintosh PowerPoint</Application>
  <PresentationFormat>画面に合わせる (4:3)</PresentationFormat>
  <Paragraphs>14</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HG丸ｺﾞｼｯｸM-PRO</vt:lpstr>
      <vt:lpstr>Times</vt:lpstr>
      <vt:lpstr>ヒラギノ丸ゴ ProN W4</vt:lpstr>
      <vt:lpstr>メイリオ</vt:lpstr>
      <vt:lpstr>メイリオ</vt:lpstr>
      <vt:lpstr>Arial</vt:lpstr>
      <vt:lpstr>Calibri</vt:lpstr>
      <vt:lpstr>Segoe UI</vt:lpstr>
      <vt:lpstr>Office テーマ</vt:lpstr>
      <vt:lpstr>PowerPoint プレゼンテーション</vt:lpstr>
    </vt:vector>
  </TitlesOfParts>
  <Company>東京理科大学</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住野豊</dc:creator>
  <cp:lastModifiedBy>Yutaka Sumino</cp:lastModifiedBy>
  <cp:revision>227</cp:revision>
  <cp:lastPrinted>2011-05-23T09:25:47Z</cp:lastPrinted>
  <dcterms:created xsi:type="dcterms:W3CDTF">2011-06-28T08:58:10Z</dcterms:created>
  <dcterms:modified xsi:type="dcterms:W3CDTF">2023-09-25T07:32:11Z</dcterms:modified>
</cp:coreProperties>
</file>