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88163" cy="100203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06CB"/>
    <a:srgbClr val="10019B"/>
    <a:srgbClr val="1203A5"/>
    <a:srgbClr val="4A26EB"/>
    <a:srgbClr val="1F046E"/>
    <a:srgbClr val="A30F00"/>
    <a:srgbClr val="C013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90" d="100"/>
          <a:sy n="90" d="100"/>
        </p:scale>
        <p:origin x="840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7AEFA0A-6EEA-4E49-9BBB-0CAC71002DE4}" type="datetimeFigureOut">
              <a:rPr kumimoji="1" lang="ja-JP" altLang="en-US" smtClean="0"/>
              <a:pPr/>
              <a:t>2025/7/18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035175" y="750888"/>
            <a:ext cx="281781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595AE5E-C4FC-4599-88E1-11FF4CA0491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886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95AE5E-C4FC-4599-88E1-11FF4CA0491F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04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59184-5681-AB43-B86D-837DECA57B1E}" type="datetimeFigureOut">
              <a:rPr lang="ja-JP" altLang="en-US" smtClean="0"/>
              <a:pPr/>
              <a:t>2025/7/18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7D5B2-4832-2141-A680-AC28AEB4A90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9205" y="3846665"/>
            <a:ext cx="6519588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ja-JP" altLang="en-US" sz="1600" dirty="0">
                <a:solidFill>
                  <a:schemeClr val="bg1">
                    <a:lumMod val="10000"/>
                  </a:schemeClr>
                </a:solidFill>
                <a:latin typeface="ヒラギノ丸ゴ ProN W4" panose="020F0400000000000000" pitchFamily="34" charset="-128"/>
                <a:ea typeface="ヒラギノ丸ゴ ProN W4" panose="020F0400000000000000" pitchFamily="34" charset="-128"/>
                <a:cs typeface="Segoe UI" panose="020B0502040204020203" pitchFamily="34" charset="0"/>
              </a:rPr>
              <a:t>　</a:t>
            </a:r>
            <a:r>
              <a:rPr lang="en-US" altLang="ja-JP" sz="1600" dirty="0"/>
              <a:t> 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大学院生として研究の現場にふれたのは，世界を席巻した高温超伝導のメカニズム研究であった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[1]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。この経験が幸いして，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NTT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基礎研究所に採用され，超伝導フラーテンの電子状態の解明に成功した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[2]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。これが評価されて本学に採用され，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JST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PI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からのご依頼で，量子計算の基礎研究に従事し，世界に先駆けてコヒーレンス増大の手法を提唱・実証した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[3]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。これは後に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dynamical decoupling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と呼ばれ，今では量子計算の常識となっている。基礎科学としては，固体中の核スピンが感じる“ゆらぎ”の実験的手法を開拓した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[4]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。一方，応用面では，磁気共鳴イメージング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MRI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への技術革新の可能性の実証に成功した。これは現在の主力テーマとなっている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[5]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講演では，半導体ナノ構造中の局所磁場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[6]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および</a:t>
            </a:r>
            <a:r>
              <a:rPr lang="en-US" altLang="ja-JP" sz="17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GaN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中の内部“電場”の直接観察への挑戦とその成功についても言及する。</a:t>
            </a:r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  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これまでの研究の姿勢として一貫しているのは，既存の</a:t>
            </a:r>
            <a:r>
              <a:rPr lang="en-US" altLang="ja-JP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NMR</a:t>
            </a:r>
            <a:r>
              <a:rPr lang="ja-JP" altLang="en-US" sz="17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技術に安寧せず，常に前人未到の分野に挑戦してきたことである。</a:t>
            </a:r>
            <a:endParaRPr lang="en-US" altLang="ja-JP" sz="17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just"/>
            <a:endParaRPr lang="en-US" altLang="ja-JP" sz="1400" dirty="0"/>
          </a:p>
          <a:p>
            <a:pPr algn="just"/>
            <a:r>
              <a:rPr lang="en-US" altLang="ja-JP" sz="1400" dirty="0"/>
              <a:t>[1] JPSJ 57 (1988) 1151 [2]</a:t>
            </a:r>
            <a:r>
              <a:rPr lang="ja-JP" altLang="en-US" sz="1400" dirty="0"/>
              <a:t>固体物理</a:t>
            </a:r>
            <a:r>
              <a:rPr lang="en-US" altLang="ja-JP" sz="1400" dirty="0"/>
              <a:t>, 33 (1988) 47. [3] </a:t>
            </a:r>
            <a:r>
              <a:rPr lang="ja-JP" altLang="en-US" sz="1400" dirty="0"/>
              <a:t>固体物理</a:t>
            </a:r>
            <a:r>
              <a:rPr lang="en-US" altLang="ja-JP" sz="1400" dirty="0"/>
              <a:t>, 38 (2003) 79. [4] PRL 107 (2011) 170504; </a:t>
            </a:r>
            <a:r>
              <a:rPr lang="en-US" altLang="ja-JP" sz="1400" dirty="0" err="1"/>
              <a:t>Sci.Rep</a:t>
            </a:r>
            <a:r>
              <a:rPr lang="en-US" altLang="ja-JP" sz="1400" dirty="0"/>
              <a:t>. 10 (2020) 10674. [5] AMED</a:t>
            </a:r>
            <a:r>
              <a:rPr lang="ja-JP" altLang="en-US" sz="1400" dirty="0"/>
              <a:t>先端計測</a:t>
            </a:r>
            <a:r>
              <a:rPr lang="en-US" altLang="ja-JP" sz="1400" dirty="0"/>
              <a:t> 2018-2020</a:t>
            </a:r>
            <a:r>
              <a:rPr lang="ja-JP" altLang="en-US" sz="1400" dirty="0"/>
              <a:t>；挑戦的研究（萌芽）／（開拓）；基盤研究</a:t>
            </a:r>
            <a:r>
              <a:rPr lang="en-US" altLang="ja-JP" sz="1400" dirty="0"/>
              <a:t>A; AMED</a:t>
            </a:r>
            <a:r>
              <a:rPr lang="ja-JP" altLang="en-US" sz="1400" dirty="0"/>
              <a:t>橋渡し研究　慶應拠点；</a:t>
            </a:r>
            <a:r>
              <a:rPr lang="en-US" altLang="ja-JP" sz="1400" dirty="0"/>
              <a:t>JST</a:t>
            </a:r>
            <a:r>
              <a:rPr lang="ja-JP" altLang="en-US" sz="1400" dirty="0"/>
              <a:t>みちのく</a:t>
            </a:r>
            <a:r>
              <a:rPr lang="en-US" altLang="ja-JP" sz="1400" dirty="0"/>
              <a:t>GAP</a:t>
            </a:r>
            <a:r>
              <a:rPr lang="ja-JP" altLang="en-US" sz="1400" dirty="0"/>
              <a:t>ファンド　</a:t>
            </a:r>
            <a:r>
              <a:rPr lang="en-US" altLang="ja-JP" sz="1400" dirty="0"/>
              <a:t>step1</a:t>
            </a:r>
            <a:r>
              <a:rPr lang="ja-JP" altLang="en-US" sz="1400" dirty="0"/>
              <a:t>／</a:t>
            </a:r>
            <a:r>
              <a:rPr lang="en-US" altLang="ja-JP" sz="1400" dirty="0"/>
              <a:t>step2 [6] APL, 92 (2008) 253116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472023" y="1568293"/>
            <a:ext cx="48898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日時：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 7</a:t>
            </a:r>
            <a:r>
              <a:rPr kumimoji="1"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kumimoji="1"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25</a:t>
            </a:r>
            <a:r>
              <a:rPr kumimoji="1"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日（金）</a:t>
            </a:r>
            <a:r>
              <a:rPr kumimoji="1"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 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16:30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 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– 17:30</a:t>
            </a:r>
            <a:endParaRPr kumimoji="1" lang="en-US" altLang="ja-JP" sz="1600" b="1" dirty="0">
              <a:latin typeface="HG丸ｺﾞｼｯｸM-PRO" pitchFamily="50" charset="-128"/>
              <a:ea typeface="HG丸ｺﾞｼｯｸM-PRO" pitchFamily="50" charset="-128"/>
              <a:cs typeface="Times"/>
            </a:endParaRPr>
          </a:p>
          <a:p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  <a:cs typeface="Times"/>
              </a:rPr>
              <a:t>場所：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葛飾キャンパス研究棟８Ｆ第</a:t>
            </a:r>
            <a:r>
              <a:rPr lang="en-US" altLang="ja-JP" sz="1600" b="1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600" b="1" dirty="0">
                <a:latin typeface="HG丸ｺﾞｼｯｸM-PRO" pitchFamily="50" charset="-128"/>
                <a:ea typeface="HG丸ｺﾞｼｯｸM-PRO" pitchFamily="50" charset="-128"/>
              </a:rPr>
              <a:t>セミナー室</a:t>
            </a:r>
            <a:endParaRPr kumimoji="1" lang="ja-JP" altLang="en-US" sz="16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9134" y="2256631"/>
            <a:ext cx="6500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Speaker 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：　</a:t>
            </a:r>
            <a:r>
              <a:rPr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佐々木 進 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氏 </a:t>
            </a:r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(Susumu Sasaki)</a:t>
            </a:r>
            <a:endParaRPr lang="en-US" altLang="ja-JP" sz="1600" b="1" dirty="0"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  <a:p>
            <a:pPr marL="898525" indent="-898525"/>
            <a:endParaRPr lang="en-US" altLang="ja-JP" sz="800" b="1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  <a:p>
            <a:pPr marL="898525" indent="-898525"/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Affiliation 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： </a:t>
            </a:r>
            <a:r>
              <a:rPr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新潟大学　自然科学研究科  准教授</a:t>
            </a:r>
            <a:endParaRPr lang="en-US" altLang="ja-JP" sz="2000" b="1" dirty="0">
              <a:latin typeface="メイリオ" panose="020B0604030504040204" pitchFamily="50" charset="-128"/>
              <a:ea typeface="メイリオ" panose="020B0604030504040204" pitchFamily="50" charset="-128"/>
              <a:cs typeface="Segoe UI" panose="020B0502040204020203" pitchFamily="34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9134" y="3178700"/>
            <a:ext cx="62927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indent="-628650"/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Title</a:t>
            </a:r>
            <a:r>
              <a:rPr lang="ja-JP" altLang="en-US" sz="1600" dirty="0">
                <a:latin typeface="Segoe UI" panose="020B0502040204020203" pitchFamily="34" charset="0"/>
                <a:ea typeface="HG丸ｺﾞｼｯｸM-PRO" pitchFamily="50" charset="-128"/>
                <a:cs typeface="Segoe UI" panose="020B0502040204020203" pitchFamily="34" charset="0"/>
              </a:rPr>
              <a:t>：</a:t>
            </a:r>
            <a:r>
              <a:rPr lang="ja-JP" altLang="en-US" sz="1600" b="1" dirty="0">
                <a:latin typeface="Meiryo" panose="020B0604030504040204" pitchFamily="34" charset="-128"/>
                <a:ea typeface="Meiryo" panose="020B0604030504040204" pitchFamily="34" charset="-128"/>
                <a:cs typeface="Segoe UI" panose="020B0502040204020203" pitchFamily="34" charset="0"/>
              </a:rPr>
              <a:t>物質依存の</a:t>
            </a:r>
            <a:r>
              <a:rPr lang="en-US" altLang="ja-JP" sz="1600" b="1" dirty="0">
                <a:latin typeface="Meiryo" panose="020B0604030504040204" pitchFamily="34" charset="-128"/>
                <a:ea typeface="Meiryo" panose="020B0604030504040204" pitchFamily="34" charset="-128"/>
                <a:cs typeface="Segoe UI" panose="020B0502040204020203" pitchFamily="34" charset="0"/>
              </a:rPr>
              <a:t>NMR</a:t>
            </a:r>
            <a:r>
              <a:rPr lang="ja-JP" altLang="en-US" sz="1600" b="1" dirty="0">
                <a:latin typeface="Meiryo" panose="020B0604030504040204" pitchFamily="34" charset="-128"/>
                <a:ea typeface="Meiryo" panose="020B0604030504040204" pitchFamily="34" charset="-128"/>
                <a:cs typeface="Segoe UI" panose="020B0502040204020203" pitchFamily="34" charset="0"/>
              </a:rPr>
              <a:t>研究からの脱皮：超伝導からゆらぎ研究</a:t>
            </a:r>
            <a:endParaRPr lang="en-US" altLang="ja-JP" sz="1600" b="1" dirty="0">
              <a:latin typeface="Meiryo" panose="020B0604030504040204" pitchFamily="34" charset="-128"/>
              <a:ea typeface="Meiryo" panose="020B0604030504040204" pitchFamily="34" charset="-128"/>
              <a:cs typeface="Segoe UI" panose="020B0502040204020203" pitchFamily="34" charset="0"/>
            </a:endParaRPr>
          </a:p>
          <a:p>
            <a:pPr marL="628650" indent="-628650"/>
            <a:endParaRPr lang="ja-JP" altLang="ja-JP" sz="1600" b="1" dirty="0">
              <a:latin typeface="メイリオ" panose="020B0604030504040204" pitchFamily="50" charset="-128"/>
              <a:ea typeface="メイリオ" panose="020B0604030504040204" pitchFamily="50" charset="-128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69205" y="3538888"/>
            <a:ext cx="12008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b="1" dirty="0">
                <a:latin typeface="HG丸ｺﾞｼｯｸM-PRO" pitchFamily="50" charset="-128"/>
                <a:ea typeface="HG丸ｺﾞｼｯｸM-PRO" pitchFamily="50" charset="-128"/>
              </a:rPr>
              <a:t>Abstract</a:t>
            </a:r>
            <a:r>
              <a:rPr lang="ja-JP" altLang="en-US" sz="1400" b="1" dirty="0">
                <a:latin typeface="HG丸ｺﾞｼｯｸM-PRO" pitchFamily="50" charset="-128"/>
                <a:ea typeface="HG丸ｺﾞｼｯｸM-PRO" pitchFamily="50" charset="-128"/>
              </a:rPr>
              <a:t>：</a:t>
            </a:r>
            <a:endParaRPr kumimoji="1" lang="ja-JP" altLang="en-US" sz="1400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0" y="1467931"/>
            <a:ext cx="6857999" cy="4571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3600" dirty="0">
                <a:solidFill>
                  <a:srgbClr val="FFFFFF"/>
                </a:solidFill>
              </a:rPr>
              <a:t>　　　</a:t>
            </a:r>
            <a:endParaRPr lang="ja-JP" altLang="en-US" sz="3600" dirty="0">
              <a:solidFill>
                <a:srgbClr val="FFFFFF"/>
              </a:solidFill>
              <a:latin typeface="Times"/>
              <a:cs typeface="Times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0" y="760539"/>
            <a:ext cx="6857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第</a:t>
            </a:r>
            <a:r>
              <a:rPr kumimoji="1" lang="en-US" altLang="ja-JP" sz="2000" dirty="0">
                <a:latin typeface="HG丸ｺﾞｼｯｸM-PRO" pitchFamily="50" charset="-128"/>
                <a:ea typeface="HG丸ｺﾞｼｯｸM-PRO" pitchFamily="50" charset="-128"/>
              </a:rPr>
              <a:t>22</a:t>
            </a:r>
            <a:r>
              <a:rPr kumimoji="1" lang="ja-JP" altLang="en-US" sz="2000" dirty="0">
                <a:latin typeface="HG丸ｺﾞｼｯｸM-PRO" pitchFamily="50" charset="-128"/>
                <a:ea typeface="HG丸ｺﾞｼｯｸM-PRO" pitchFamily="50" charset="-128"/>
              </a:rPr>
              <a:t>回</a:t>
            </a:r>
            <a:r>
              <a:rPr lang="ja-JP" altLang="en-US" sz="4000" dirty="0"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kumimoji="1" lang="ja-JP" altLang="en-US" sz="4000" dirty="0">
                <a:latin typeface="HG丸ｺﾞｼｯｸM-PRO" pitchFamily="50" charset="-128"/>
                <a:ea typeface="HG丸ｺﾞｼｯｸM-PRO" pitchFamily="50" charset="-128"/>
              </a:rPr>
              <a:t>物理工学科セミナー</a:t>
            </a:r>
          </a:p>
        </p:txBody>
      </p:sp>
      <p:pic>
        <p:nvPicPr>
          <p:cNvPr id="1026" name="Picture 2" descr="D:\ysumino\Desktop\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57938"/>
            <a:ext cx="2367504" cy="648814"/>
          </a:xfrm>
          <a:prstGeom prst="rect">
            <a:avLst/>
          </a:prstGeom>
          <a:noFill/>
        </p:spPr>
      </p:pic>
      <p:sp>
        <p:nvSpPr>
          <p:cNvPr id="15" name="テキスト ボックス 14"/>
          <p:cNvSpPr txBox="1"/>
          <p:nvPr/>
        </p:nvSpPr>
        <p:spPr>
          <a:xfrm>
            <a:off x="4999947" y="8784721"/>
            <a:ext cx="1569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世話人：</a:t>
            </a:r>
            <a:r>
              <a:rPr lang="ja-JP" altLang="en-US" sz="1200" b="1" dirty="0">
                <a:latin typeface="HG丸ｺﾞｼｯｸM-PRO" pitchFamily="50" charset="-128"/>
                <a:ea typeface="HG丸ｺﾞｼｯｸM-PRO" pitchFamily="50" charset="-128"/>
              </a:rPr>
              <a:t>伊藤　哲明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419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HG丸ｺﾞｼｯｸM-PRO</vt:lpstr>
      <vt:lpstr>ヒラギノ丸ゴ ProN W4</vt:lpstr>
      <vt:lpstr>メイリオ</vt:lpstr>
      <vt:lpstr>メイリオ</vt:lpstr>
      <vt:lpstr>Arial</vt:lpstr>
      <vt:lpstr>Calibri</vt:lpstr>
      <vt:lpstr>Segoe UI</vt:lpstr>
      <vt:lpstr>Times</vt:lpstr>
      <vt:lpstr>Office テーマ</vt:lpstr>
      <vt:lpstr>PowerPoint プレゼンテーション</vt:lpstr>
    </vt:vector>
  </TitlesOfParts>
  <Company>東京理科大学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住野豊</dc:creator>
  <cp:lastModifiedBy>TI</cp:lastModifiedBy>
  <cp:revision>234</cp:revision>
  <cp:lastPrinted>2011-05-23T09:25:47Z</cp:lastPrinted>
  <dcterms:created xsi:type="dcterms:W3CDTF">2011-06-28T08:58:10Z</dcterms:created>
  <dcterms:modified xsi:type="dcterms:W3CDTF">2025-07-18T05:36:23Z</dcterms:modified>
</cp:coreProperties>
</file>